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71_5FE797F8.xml" ContentType="application/vnd.ms-powerpoint.comment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7" r:id="rId4"/>
    <p:sldId id="369" r:id="rId5"/>
    <p:sldId id="284" r:id="rId6"/>
    <p:sldId id="285" r:id="rId7"/>
    <p:sldId id="373" r:id="rId8"/>
    <p:sldId id="372" r:id="rId9"/>
    <p:sldId id="259" r:id="rId10"/>
    <p:sldId id="272" r:id="rId11"/>
    <p:sldId id="274" r:id="rId12"/>
    <p:sldId id="276"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DFE87A-63EF-9B5F-3BAE-B0C2944E89FE}" name="Spaans, Ernst" initials="SE" userId="S::ernst.spaans@amsterdam.nl::a4814c5c-0656-410d-9802-c8914cd31502" providerId="AD"/>
  <p188:author id="{DABB92C1-15D3-4C9D-B597-A7FDA3EBF125}" name="Rasing, Margot" initials="RM" userId="S::m.rasing@amsterdam.nl::1345c60c-f8b4-41cc-aa1a-285c7a2eec92" providerId="AD"/>
  <p188:author id="{5A7DA7C8-E70C-A298-DCFC-F2F62859F91C}" name="Arina Dijksma" initials="AD" userId="S::a.dijksma@eigenhaard.nl::9f519b14-c6e1-48b7-a4ce-9acd15a990df" providerId="AD"/>
  <p188:author id="{F52631DD-A047-8FEC-16AB-74211DB4E57A}" name="Kirsten Simhoffer" initials="KS" userId="S::K.Simhoffer@amsterdam.nl::425fd0e5-4e1b-434b-896e-dc6278169e0f" providerId="AD"/>
  <p188:author id="{CE3B33FB-3E76-5A1C-979D-D18BB0F12C7B}" name="Oude Ophuis, Roland" initials="" userId="S::R.Oude.Ophuis@amsterdam.nl::9e26acd5-f4b0-4058-8210-578eff7b27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17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76923" autoAdjust="0"/>
  </p:normalViewPr>
  <p:slideViewPr>
    <p:cSldViewPr snapToGrid="0">
      <p:cViewPr varScale="1">
        <p:scale>
          <a:sx n="85" d="100"/>
          <a:sy n="85" d="100"/>
        </p:scale>
        <p:origin x="15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omments/modernComment_171_5FE797F8.xml><?xml version="1.0" encoding="utf-8"?>
<p188:cmLst xmlns:a="http://schemas.openxmlformats.org/drawingml/2006/main" xmlns:r="http://schemas.openxmlformats.org/officeDocument/2006/relationships" xmlns:p188="http://schemas.microsoft.com/office/powerpoint/2018/8/main">
  <p188:cm id="{0B9CD818-8FFD-41D7-B613-13BDAF679F57}" authorId="{CE3B33FB-3E76-5A1C-979D-D18BB0F12C7B}" created="2024-09-16T07:54:58.860">
    <pc:sldMkLst xmlns:pc="http://schemas.microsoft.com/office/powerpoint/2013/main/command">
      <pc:docMk/>
      <pc:sldMk cId="1609013240" sldId="369"/>
    </pc:sldMkLst>
    <p188:txBody>
      <a:bodyPr/>
      <a:lstStyle/>
      <a:p>
        <a:r>
          <a:rPr lang="nl-NL"/>
          <a:t>Is deze sheet net niet wat duidelijker omdat de gezamenlijkheid meer wordt benadrukt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0CD55-3426-4703-A65D-E09F338DE463}" type="datetimeFigureOut">
              <a:rPr lang="nl-NL" smtClean="0"/>
              <a:t>28-2-2025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433E3-9935-47F6-9A6E-4DDD12BF3101}" type="slidenum">
              <a:rPr lang="nl-NL" smtClean="0"/>
              <a:t>‹nr.›</a:t>
            </a:fld>
            <a:endParaRPr lang="nl-NL"/>
          </a:p>
        </p:txBody>
      </p:sp>
    </p:spTree>
    <p:extLst>
      <p:ext uri="{BB962C8B-B14F-4D97-AF65-F5344CB8AC3E}">
        <p14:creationId xmlns:p14="http://schemas.microsoft.com/office/powerpoint/2010/main" val="335259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Buurtbalans is geen project. Het is niet iets ernaast, probeer het in te passen in de bestaande praktijk. Buurtbalans past in gebiedsgericht werken en idealiter sluit Buurtbalans aan bij </a:t>
            </a:r>
            <a:r>
              <a:rPr lang="nl-NL" sz="1200" b="0" dirty="0">
                <a:solidFill>
                  <a:schemeClr val="bg1"/>
                </a:solidFill>
                <a:latin typeface="Corbel" panose="020B0503020204020204" pitchFamily="34" charset="0"/>
              </a:rPr>
              <a:t>Gebiedsopgaven, </a:t>
            </a:r>
            <a:r>
              <a:rPr lang="nl-NL" sz="1400" b="0" dirty="0">
                <a:solidFill>
                  <a:schemeClr val="bg1"/>
                </a:solidFill>
                <a:latin typeface="Corbel" panose="020B0503020204020204" pitchFamily="34" charset="0"/>
              </a:rPr>
              <a:t>uitvoeringsplannen, </a:t>
            </a:r>
            <a:r>
              <a:rPr lang="nl-NL" sz="1200" b="0" dirty="0">
                <a:solidFill>
                  <a:schemeClr val="bg1"/>
                </a:solidFill>
                <a:latin typeface="Corbel" panose="020B0503020204020204" pitchFamily="34" charset="0"/>
              </a:rPr>
              <a:t>Masterplan etc. </a:t>
            </a:r>
            <a:endParaRPr lang="nl-NL" dirty="0"/>
          </a:p>
          <a:p>
            <a:r>
              <a:rPr lang="nl-NL" dirty="0"/>
              <a:t>Buurtbalans is heel geschikt om grip te krijgen op complexe problemen op laag schaalniveau. </a:t>
            </a:r>
          </a:p>
        </p:txBody>
      </p:sp>
      <p:sp>
        <p:nvSpPr>
          <p:cNvPr id="4" name="Tijdelijke aanduiding voor dianummer 3"/>
          <p:cNvSpPr>
            <a:spLocks noGrp="1"/>
          </p:cNvSpPr>
          <p:nvPr>
            <p:ph type="sldNum" sz="quarter" idx="5"/>
          </p:nvPr>
        </p:nvSpPr>
        <p:spPr/>
        <p:txBody>
          <a:bodyPr/>
          <a:lstStyle/>
          <a:p>
            <a:fld id="{CF1433E3-9935-47F6-9A6E-4DDD12BF3101}" type="slidenum">
              <a:rPr lang="nl-NL" smtClean="0"/>
              <a:t>2</a:t>
            </a:fld>
            <a:endParaRPr lang="nl-NL"/>
          </a:p>
        </p:txBody>
      </p:sp>
    </p:spTree>
    <p:extLst>
      <p:ext uri="{BB962C8B-B14F-4D97-AF65-F5344CB8AC3E}">
        <p14:creationId xmlns:p14="http://schemas.microsoft.com/office/powerpoint/2010/main" val="355583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Transvaalbuurt: Buurtbalans heeft geleid tot een gezamenlijk actieplan voor </a:t>
            </a:r>
            <a:r>
              <a:rPr lang="nl-NL" dirty="0" err="1"/>
              <a:t>outreachende</a:t>
            </a:r>
            <a:r>
              <a:rPr lang="nl-NL" dirty="0"/>
              <a:t> samenhangende hulpverlening en een vaste dataset die 1x per jaar wordt gebruikt om te evalueren. </a:t>
            </a:r>
          </a:p>
          <a:p>
            <a:r>
              <a:rPr lang="nl-NL" dirty="0"/>
              <a:t>H-Buurt en Amsterdamse Poort: de buurtbalans-werkwijze is uitgegroeid tot actieve samenwerking met een hele eigen dynamiek die Buurtbalans blijft toepassen en waar heel veel partners en nu ook bewoners bij betrokken worden.</a:t>
            </a:r>
          </a:p>
          <a:p>
            <a:r>
              <a:rPr lang="nl-NL" dirty="0"/>
              <a:t>Dobbebuurt </a:t>
            </a:r>
            <a:r>
              <a:rPr lang="nl-NL" dirty="0" err="1"/>
              <a:t>etc</a:t>
            </a:r>
            <a:r>
              <a:rPr lang="nl-NL" dirty="0"/>
              <a:t>: Buurtbalans is afgesloten, maar de “gewone” samenwerking in de buurt is verbreed tot meer partners en versterkt en blijft data-gedreven.</a:t>
            </a:r>
          </a:p>
          <a:p>
            <a:endParaRPr lang="nl-NL" dirty="0"/>
          </a:p>
        </p:txBody>
      </p:sp>
      <p:sp>
        <p:nvSpPr>
          <p:cNvPr id="4" name="Tijdelijke aanduiding voor dianummer 3"/>
          <p:cNvSpPr>
            <a:spLocks noGrp="1"/>
          </p:cNvSpPr>
          <p:nvPr>
            <p:ph type="sldNum" sz="quarter" idx="5"/>
          </p:nvPr>
        </p:nvSpPr>
        <p:spPr/>
        <p:txBody>
          <a:bodyPr/>
          <a:lstStyle/>
          <a:p>
            <a:fld id="{CF1433E3-9935-47F6-9A6E-4DDD12BF3101}" type="slidenum">
              <a:rPr lang="nl-NL" smtClean="0"/>
              <a:t>8</a:t>
            </a:fld>
            <a:endParaRPr lang="nl-NL"/>
          </a:p>
        </p:txBody>
      </p:sp>
    </p:spTree>
    <p:extLst>
      <p:ext uri="{BB962C8B-B14F-4D97-AF65-F5344CB8AC3E}">
        <p14:creationId xmlns:p14="http://schemas.microsoft.com/office/powerpoint/2010/main" val="2165645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154FE-78F2-E50C-0225-EF0731B3C36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58F3A58-4D67-C50F-4FF6-D53E57A3B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0C6732B-1F0B-CA7E-3BB2-BAF23C3B6518}"/>
              </a:ext>
            </a:extLst>
          </p:cNvPr>
          <p:cNvSpPr>
            <a:spLocks noGrp="1"/>
          </p:cNvSpPr>
          <p:nvPr>
            <p:ph type="dt" sz="half" idx="10"/>
          </p:nvPr>
        </p:nvSpPr>
        <p:spPr/>
        <p:txBody>
          <a:bodyPr/>
          <a:lstStyle/>
          <a:p>
            <a:fld id="{DC610995-CF22-444D-AA76-9F65DD111262}" type="datetimeFigureOut">
              <a:rPr lang="nl-NL" smtClean="0"/>
              <a:t>28-2-2025</a:t>
            </a:fld>
            <a:endParaRPr lang="nl-NL"/>
          </a:p>
        </p:txBody>
      </p:sp>
      <p:sp>
        <p:nvSpPr>
          <p:cNvPr id="5" name="Tijdelijke aanduiding voor voettekst 4">
            <a:extLst>
              <a:ext uri="{FF2B5EF4-FFF2-40B4-BE49-F238E27FC236}">
                <a16:creationId xmlns:a16="http://schemas.microsoft.com/office/drawing/2014/main" id="{6FDA76F1-D434-F36E-316B-B666DE1B331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C12A09-D4D1-1343-1C68-712813E58A7B}"/>
              </a:ext>
            </a:extLst>
          </p:cNvPr>
          <p:cNvSpPr>
            <a:spLocks noGrp="1"/>
          </p:cNvSpPr>
          <p:nvPr>
            <p:ph type="sldNum" sz="quarter" idx="12"/>
          </p:nvPr>
        </p:nvSpPr>
        <p:spPr/>
        <p:txBody>
          <a:bodyPr/>
          <a:lstStyle/>
          <a:p>
            <a:fld id="{EC3E691A-D14B-479C-8F1C-3DAE1A78F54B}" type="slidenum">
              <a:rPr lang="nl-NL" smtClean="0"/>
              <a:t>‹nr.›</a:t>
            </a:fld>
            <a:endParaRPr lang="nl-NL"/>
          </a:p>
        </p:txBody>
      </p:sp>
    </p:spTree>
    <p:extLst>
      <p:ext uri="{BB962C8B-B14F-4D97-AF65-F5344CB8AC3E}">
        <p14:creationId xmlns:p14="http://schemas.microsoft.com/office/powerpoint/2010/main" val="356256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849DD-5A2C-9BF5-985B-35755087855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F8ABF43-3F37-2A0C-AB10-0FD9031D713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3A06F02-2145-E78D-B1FD-7455D354C8AB}"/>
              </a:ext>
            </a:extLst>
          </p:cNvPr>
          <p:cNvSpPr>
            <a:spLocks noGrp="1"/>
          </p:cNvSpPr>
          <p:nvPr>
            <p:ph type="dt" sz="half" idx="10"/>
          </p:nvPr>
        </p:nvSpPr>
        <p:spPr/>
        <p:txBody>
          <a:bodyPr/>
          <a:lstStyle/>
          <a:p>
            <a:fld id="{DC610995-CF22-444D-AA76-9F65DD111262}" type="datetimeFigureOut">
              <a:rPr lang="nl-NL" smtClean="0"/>
              <a:t>28-2-2025</a:t>
            </a:fld>
            <a:endParaRPr lang="nl-NL"/>
          </a:p>
        </p:txBody>
      </p:sp>
      <p:sp>
        <p:nvSpPr>
          <p:cNvPr id="5" name="Tijdelijke aanduiding voor voettekst 4">
            <a:extLst>
              <a:ext uri="{FF2B5EF4-FFF2-40B4-BE49-F238E27FC236}">
                <a16:creationId xmlns:a16="http://schemas.microsoft.com/office/drawing/2014/main" id="{541D3A61-C267-7857-728E-A17D9C14E16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3EB320-749A-4BA7-EFC9-EB13CE5EA812}"/>
              </a:ext>
            </a:extLst>
          </p:cNvPr>
          <p:cNvSpPr>
            <a:spLocks noGrp="1"/>
          </p:cNvSpPr>
          <p:nvPr>
            <p:ph type="sldNum" sz="quarter" idx="12"/>
          </p:nvPr>
        </p:nvSpPr>
        <p:spPr/>
        <p:txBody>
          <a:bodyPr/>
          <a:lstStyle/>
          <a:p>
            <a:fld id="{EC3E691A-D14B-479C-8F1C-3DAE1A78F54B}" type="slidenum">
              <a:rPr lang="nl-NL" smtClean="0"/>
              <a:t>‹nr.›</a:t>
            </a:fld>
            <a:endParaRPr lang="nl-NL"/>
          </a:p>
        </p:txBody>
      </p:sp>
    </p:spTree>
    <p:extLst>
      <p:ext uri="{BB962C8B-B14F-4D97-AF65-F5344CB8AC3E}">
        <p14:creationId xmlns:p14="http://schemas.microsoft.com/office/powerpoint/2010/main" val="391032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21BA984-812F-5A0F-B0C7-25417306EB7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1DE4BC4-AD0B-5CDC-693B-58F39282EE2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EDD48C6-B8D1-D875-444B-F7066FC9CA43}"/>
              </a:ext>
            </a:extLst>
          </p:cNvPr>
          <p:cNvSpPr>
            <a:spLocks noGrp="1"/>
          </p:cNvSpPr>
          <p:nvPr>
            <p:ph type="dt" sz="half" idx="10"/>
          </p:nvPr>
        </p:nvSpPr>
        <p:spPr/>
        <p:txBody>
          <a:bodyPr/>
          <a:lstStyle/>
          <a:p>
            <a:fld id="{DC610995-CF22-444D-AA76-9F65DD111262}" type="datetimeFigureOut">
              <a:rPr lang="nl-NL" smtClean="0"/>
              <a:t>28-2-2025</a:t>
            </a:fld>
            <a:endParaRPr lang="nl-NL"/>
          </a:p>
        </p:txBody>
      </p:sp>
      <p:sp>
        <p:nvSpPr>
          <p:cNvPr id="5" name="Tijdelijke aanduiding voor voettekst 4">
            <a:extLst>
              <a:ext uri="{FF2B5EF4-FFF2-40B4-BE49-F238E27FC236}">
                <a16:creationId xmlns:a16="http://schemas.microsoft.com/office/drawing/2014/main" id="{647EBD1D-098A-BE74-18E9-22275BC24C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C00A55-D01D-8E1A-8C80-7A7B911CF716}"/>
              </a:ext>
            </a:extLst>
          </p:cNvPr>
          <p:cNvSpPr>
            <a:spLocks noGrp="1"/>
          </p:cNvSpPr>
          <p:nvPr>
            <p:ph type="sldNum" sz="quarter" idx="12"/>
          </p:nvPr>
        </p:nvSpPr>
        <p:spPr/>
        <p:txBody>
          <a:bodyPr/>
          <a:lstStyle/>
          <a:p>
            <a:fld id="{EC3E691A-D14B-479C-8F1C-3DAE1A78F54B}" type="slidenum">
              <a:rPr lang="nl-NL" smtClean="0"/>
              <a:t>‹nr.›</a:t>
            </a:fld>
            <a:endParaRPr lang="nl-NL"/>
          </a:p>
        </p:txBody>
      </p:sp>
    </p:spTree>
    <p:extLst>
      <p:ext uri="{BB962C8B-B14F-4D97-AF65-F5344CB8AC3E}">
        <p14:creationId xmlns:p14="http://schemas.microsoft.com/office/powerpoint/2010/main" val="3842286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ep 30"/>
          <p:cNvGrpSpPr>
            <a:grpSpLocks noSelect="1"/>
          </p:cNvGrpSpPr>
          <p:nvPr userDrawn="1"/>
        </p:nvGrpSpPr>
        <p:grpSpPr>
          <a:xfrm>
            <a:off x="2" y="0"/>
            <a:ext cx="3661833" cy="6858000"/>
            <a:chOff x="0" y="0"/>
            <a:chExt cx="2746375" cy="6858000"/>
          </a:xfrm>
        </p:grpSpPr>
        <p:sp>
          <p:nvSpPr>
            <p:cNvPr id="30" name="Rechthoek 29"/>
            <p:cNvSpPr>
              <a:spLocks noSelect="1"/>
            </p:cNvSpPr>
            <p:nvPr userDrawn="1"/>
          </p:nvSpPr>
          <p:spPr>
            <a:xfrm>
              <a:off x="0" y="0"/>
              <a:ext cx="788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grpSp>
          <p:nvGrpSpPr>
            <p:cNvPr id="5" name="Groep 8"/>
            <p:cNvGrpSpPr>
              <a:grpSpLocks noSelect="1"/>
            </p:cNvGrpSpPr>
            <p:nvPr userDrawn="1"/>
          </p:nvGrpSpPr>
          <p:grpSpPr>
            <a:xfrm>
              <a:off x="182563" y="163513"/>
              <a:ext cx="2563812" cy="1447800"/>
              <a:chOff x="182563" y="163513"/>
              <a:chExt cx="2563812" cy="1447800"/>
            </a:xfrm>
          </p:grpSpPr>
          <p:sp>
            <p:nvSpPr>
              <p:cNvPr id="10" name="Freeform 7"/>
              <p:cNvSpPr>
                <a:spLocks noSelect="1"/>
              </p:cNvSpPr>
              <p:nvPr/>
            </p:nvSpPr>
            <p:spPr bwMode="auto">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1" name="Freeform 8"/>
              <p:cNvSpPr>
                <a:spLocks noSelect="1"/>
              </p:cNvSpPr>
              <p:nvPr/>
            </p:nvSpPr>
            <p:spPr bwMode="auto">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2" name="Freeform 9"/>
              <p:cNvSpPr>
                <a:spLocks noSelect="1"/>
              </p:cNvSpPr>
              <p:nvPr/>
            </p:nvSpPr>
            <p:spPr bwMode="auto">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3" name="Freeform 10"/>
              <p:cNvSpPr>
                <a:spLocks noSelect="1"/>
              </p:cNvSpPr>
              <p:nvPr/>
            </p:nvSpPr>
            <p:spPr bwMode="auto">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4" name="Freeform 11"/>
              <p:cNvSpPr>
                <a:spLocks noSelect="1"/>
              </p:cNvSpPr>
              <p:nvPr/>
            </p:nvSpPr>
            <p:spPr bwMode="auto">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5" name="Freeform 12"/>
              <p:cNvSpPr>
                <a:spLocks noSelect="1"/>
              </p:cNvSpPr>
              <p:nvPr/>
            </p:nvSpPr>
            <p:spPr bwMode="auto">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6" name="Freeform 13"/>
              <p:cNvSpPr>
                <a:spLocks noSelect="1"/>
              </p:cNvSpPr>
              <p:nvPr/>
            </p:nvSpPr>
            <p:spPr bwMode="auto">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7" name="Freeform 14"/>
              <p:cNvSpPr>
                <a:spLocks noSelect="1"/>
              </p:cNvSpPr>
              <p:nvPr/>
            </p:nvSpPr>
            <p:spPr bwMode="auto">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8" name="Freeform 15"/>
              <p:cNvSpPr>
                <a:spLocks noSelect="1"/>
              </p:cNvSpPr>
              <p:nvPr/>
            </p:nvSpPr>
            <p:spPr bwMode="auto">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9" name="Freeform 16"/>
              <p:cNvSpPr>
                <a:spLocks noSelect="1"/>
              </p:cNvSpPr>
              <p:nvPr/>
            </p:nvSpPr>
            <p:spPr bwMode="auto">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0" name="Freeform 17"/>
              <p:cNvSpPr>
                <a:spLocks noSelect="1"/>
              </p:cNvSpPr>
              <p:nvPr/>
            </p:nvSpPr>
            <p:spPr bwMode="auto">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1" name="Freeform 18"/>
              <p:cNvSpPr>
                <a:spLocks noSelect="1"/>
              </p:cNvSpPr>
              <p:nvPr/>
            </p:nvSpPr>
            <p:spPr bwMode="auto">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2" name="Freeform 19"/>
              <p:cNvSpPr>
                <a:spLocks noSelect="1"/>
              </p:cNvSpPr>
              <p:nvPr/>
            </p:nvSpPr>
            <p:spPr bwMode="auto">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3" name="Freeform 20"/>
              <p:cNvSpPr>
                <a:spLocks noSelect="1"/>
              </p:cNvSpPr>
              <p:nvPr/>
            </p:nvSpPr>
            <p:spPr bwMode="auto">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4" name="Freeform 21"/>
              <p:cNvSpPr>
                <a:spLocks noSelect="1"/>
              </p:cNvSpPr>
              <p:nvPr/>
            </p:nvSpPr>
            <p:spPr bwMode="auto">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5" name="Freeform 22"/>
              <p:cNvSpPr>
                <a:spLocks noSelect="1"/>
              </p:cNvSpPr>
              <p:nvPr/>
            </p:nvSpPr>
            <p:spPr bwMode="auto">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6" name="Freeform 23"/>
              <p:cNvSpPr>
                <a:spLocks noSelect="1"/>
              </p:cNvSpPr>
              <p:nvPr/>
            </p:nvSpPr>
            <p:spPr bwMode="auto">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7" name="Freeform 24"/>
              <p:cNvSpPr>
                <a:spLocks noSelect="1"/>
              </p:cNvSpPr>
              <p:nvPr/>
            </p:nvSpPr>
            <p:spPr bwMode="auto">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8" name="Freeform 25"/>
              <p:cNvSpPr>
                <a:spLocks noSelect="1"/>
              </p:cNvSpPr>
              <p:nvPr/>
            </p:nvSpPr>
            <p:spPr bwMode="auto">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9" name="Freeform 26"/>
              <p:cNvSpPr>
                <a:spLocks noSelect="1"/>
              </p:cNvSpPr>
              <p:nvPr/>
            </p:nvSpPr>
            <p:spPr bwMode="auto">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grpSp>
      </p:grpSp>
      <p:sp>
        <p:nvSpPr>
          <p:cNvPr id="2" name="Titel 1"/>
          <p:cNvSpPr>
            <a:spLocks noGrp="1" noSelect="1"/>
          </p:cNvSpPr>
          <p:nvPr>
            <p:ph type="ctrTitle" hasCustomPrompt="1"/>
          </p:nvPr>
        </p:nvSpPr>
        <p:spPr>
          <a:xfrm>
            <a:off x="1308060" y="1758949"/>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p:ph type="subTitle" idx="1" hasCustomPrompt="1"/>
          </p:nvPr>
        </p:nvSpPr>
        <p:spPr>
          <a:xfrm>
            <a:off x="1308060" y="3603787"/>
            <a:ext cx="9792000" cy="1752600"/>
          </a:xfrm>
        </p:spPr>
        <p:txBody>
          <a:bodyPr/>
          <a:lstStyle>
            <a:lvl1pPr marL="0" indent="0" algn="l">
              <a:buNone/>
              <a:defRPr sz="35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p:ph type="dt" sz="half" idx="10"/>
          </p:nvPr>
        </p:nvSpPr>
        <p:spPr>
          <a:xfrm>
            <a:off x="1182800" y="6357010"/>
            <a:ext cx="2844800" cy="365125"/>
          </a:xfrm>
          <a:prstGeom prst="rect">
            <a:avLst/>
          </a:prstGeom>
        </p:spPr>
        <p:txBody>
          <a:bodyPr/>
          <a:lstStyle>
            <a:lvl1pPr>
              <a:defRPr sz="1751" b="1">
                <a:solidFill>
                  <a:schemeClr val="bg1"/>
                </a:solidFill>
              </a:defRPr>
            </a:lvl1pPr>
          </a:lstStyle>
          <a:p>
            <a:endParaRPr lang="nl-NL" noProof="1"/>
          </a:p>
        </p:txBody>
      </p:sp>
      <p:sp>
        <p:nvSpPr>
          <p:cNvPr id="33" name="Afgeronde rechthoek 32"/>
          <p:cNvSpPr>
            <a:spLocks noSelect="1"/>
          </p:cNvSpPr>
          <p:nvPr userDrawn="1"/>
        </p:nvSpPr>
        <p:spPr>
          <a:xfrm>
            <a:off x="-2308591" y="98557"/>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Tree>
    <p:extLst>
      <p:ext uri="{BB962C8B-B14F-4D97-AF65-F5344CB8AC3E}">
        <p14:creationId xmlns:p14="http://schemas.microsoft.com/office/powerpoint/2010/main" val="363116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p:nvPr>
        </p:nvSpPr>
        <p:spPr/>
        <p:txBody>
          <a:bodyPr/>
          <a:lstStyle/>
          <a:p>
            <a:r>
              <a:rPr lang="nl-NL" noProof="1"/>
              <a:t>Klik om de stijl te bewerken</a:t>
            </a:r>
          </a:p>
        </p:txBody>
      </p:sp>
      <p:sp>
        <p:nvSpPr>
          <p:cNvPr id="3" name="Tijdelijke aanduiding voor inhoud 2"/>
          <p:cNvSpPr>
            <a:spLocks noGrp="1" noSelect="1"/>
          </p:cNvSpPr>
          <p:nvPr>
            <p:ph idx="1"/>
          </p:nvPr>
        </p:nvSpPr>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Tree>
    <p:extLst>
      <p:ext uri="{BB962C8B-B14F-4D97-AF65-F5344CB8AC3E}">
        <p14:creationId xmlns:p14="http://schemas.microsoft.com/office/powerpoint/2010/main" val="3759539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grpSp>
        <p:nvGrpSpPr>
          <p:cNvPr id="8" name="Group 4"/>
          <p:cNvGrpSpPr>
            <a:grpSpLocks noSelect="1" noChangeAspect="1"/>
          </p:cNvGrpSpPr>
          <p:nvPr userDrawn="1"/>
        </p:nvGrpSpPr>
        <p:grpSpPr bwMode="auto">
          <a:xfrm>
            <a:off x="0" y="1589"/>
            <a:ext cx="12192000" cy="6854825"/>
            <a:chOff x="0" y="1"/>
            <a:chExt cx="5760" cy="4318"/>
          </a:xfrm>
        </p:grpSpPr>
        <p:sp>
          <p:nvSpPr>
            <p:cNvPr id="9" name="Rectangle 5"/>
            <p:cNvSpPr>
              <a:spLocks noSelect="1" noChangeArrowheads="1"/>
            </p:cNvSpPr>
            <p:nvPr/>
          </p:nvSpPr>
          <p:spPr bwMode="auto">
            <a:xfrm>
              <a:off x="4" y="1"/>
              <a:ext cx="5756" cy="431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a:p>
          </p:txBody>
        </p:sp>
        <p:sp>
          <p:nvSpPr>
            <p:cNvPr id="10" name="Rectangle 6"/>
            <p:cNvSpPr>
              <a:spLocks noSelect="1" noChangeArrowheads="1"/>
            </p:cNvSpPr>
            <p:nvPr/>
          </p:nvSpPr>
          <p:spPr bwMode="auto">
            <a:xfrm>
              <a:off x="0" y="1"/>
              <a:ext cx="496" cy="431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a:p>
          </p:txBody>
        </p:sp>
        <p:sp>
          <p:nvSpPr>
            <p:cNvPr id="11" name="Freeform 7"/>
            <p:cNvSpPr>
              <a:spLocks noSelect="1"/>
            </p:cNvSpPr>
            <p:nvPr/>
          </p:nvSpPr>
          <p:spPr bwMode="auto">
            <a:xfrm>
              <a:off x="115" y="747"/>
              <a:ext cx="268" cy="268"/>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2" name="Freeform 8"/>
            <p:cNvSpPr>
              <a:spLocks noSelect="1"/>
            </p:cNvSpPr>
            <p:nvPr/>
          </p:nvSpPr>
          <p:spPr bwMode="auto">
            <a:xfrm>
              <a:off x="115" y="103"/>
              <a:ext cx="268" cy="268"/>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3" name="Freeform 9"/>
            <p:cNvSpPr>
              <a:spLocks noSelect="1"/>
            </p:cNvSpPr>
            <p:nvPr/>
          </p:nvSpPr>
          <p:spPr bwMode="auto">
            <a:xfrm>
              <a:off x="115" y="425"/>
              <a:ext cx="268" cy="268"/>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4" name="Freeform 10"/>
            <p:cNvSpPr>
              <a:spLocks noSelect="1"/>
            </p:cNvSpPr>
            <p:nvPr/>
          </p:nvSpPr>
          <p:spPr bwMode="auto">
            <a:xfrm>
              <a:off x="650" y="116"/>
              <a:ext cx="135" cy="152"/>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5" name="Freeform 11"/>
            <p:cNvSpPr>
              <a:spLocks noSelect="1"/>
            </p:cNvSpPr>
            <p:nvPr/>
          </p:nvSpPr>
          <p:spPr bwMode="auto">
            <a:xfrm>
              <a:off x="809" y="164"/>
              <a:ext cx="99" cy="10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6" name="Freeform 12"/>
            <p:cNvSpPr>
              <a:spLocks noSelect="1"/>
            </p:cNvSpPr>
            <p:nvPr/>
          </p:nvSpPr>
          <p:spPr bwMode="auto">
            <a:xfrm>
              <a:off x="930" y="164"/>
              <a:ext cx="151" cy="10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7" name="Freeform 13"/>
            <p:cNvSpPr>
              <a:spLocks noSelect="1"/>
            </p:cNvSpPr>
            <p:nvPr/>
          </p:nvSpPr>
          <p:spPr bwMode="auto">
            <a:xfrm>
              <a:off x="1103" y="164"/>
              <a:ext cx="99" cy="10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8" name="Freeform 14"/>
            <p:cNvSpPr>
              <a:spLocks noSelect="1"/>
            </p:cNvSpPr>
            <p:nvPr/>
          </p:nvSpPr>
          <p:spPr bwMode="auto">
            <a:xfrm>
              <a:off x="1220" y="164"/>
              <a:ext cx="99" cy="10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9" name="Freeform 15"/>
            <p:cNvSpPr>
              <a:spLocks noSelect="1"/>
            </p:cNvSpPr>
            <p:nvPr/>
          </p:nvSpPr>
          <p:spPr bwMode="auto">
            <a:xfrm>
              <a:off x="1341" y="164"/>
              <a:ext cx="90" cy="10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0" name="Freeform 16"/>
            <p:cNvSpPr>
              <a:spLocks noSelect="1"/>
            </p:cNvSpPr>
            <p:nvPr/>
          </p:nvSpPr>
          <p:spPr bwMode="auto">
            <a:xfrm>
              <a:off x="1447" y="138"/>
              <a:ext cx="71" cy="129"/>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1" name="Freeform 17"/>
            <p:cNvSpPr>
              <a:spLocks noSelect="1"/>
            </p:cNvSpPr>
            <p:nvPr/>
          </p:nvSpPr>
          <p:spPr bwMode="auto">
            <a:xfrm>
              <a:off x="1533" y="164"/>
              <a:ext cx="99" cy="10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2" name="Freeform 18"/>
            <p:cNvSpPr>
              <a:spLocks noSelect="1"/>
            </p:cNvSpPr>
            <p:nvPr/>
          </p:nvSpPr>
          <p:spPr bwMode="auto">
            <a:xfrm>
              <a:off x="641" y="334"/>
              <a:ext cx="147" cy="145"/>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3" name="Freeform 19"/>
            <p:cNvSpPr>
              <a:spLocks noSelect="1"/>
            </p:cNvSpPr>
            <p:nvPr/>
          </p:nvSpPr>
          <p:spPr bwMode="auto">
            <a:xfrm>
              <a:off x="801" y="378"/>
              <a:ext cx="152" cy="101"/>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4" name="Freeform 20"/>
            <p:cNvSpPr>
              <a:spLocks noSelect="1"/>
            </p:cNvSpPr>
            <p:nvPr/>
          </p:nvSpPr>
          <p:spPr bwMode="auto">
            <a:xfrm>
              <a:off x="971" y="378"/>
              <a:ext cx="80" cy="10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5" name="Freeform 21"/>
            <p:cNvSpPr>
              <a:spLocks noSelect="1"/>
            </p:cNvSpPr>
            <p:nvPr/>
          </p:nvSpPr>
          <p:spPr bwMode="auto">
            <a:xfrm>
              <a:off x="1058" y="353"/>
              <a:ext cx="72" cy="128"/>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6" name="Freeform 22"/>
            <p:cNvSpPr>
              <a:spLocks noSelect="1"/>
            </p:cNvSpPr>
            <p:nvPr/>
          </p:nvSpPr>
          <p:spPr bwMode="auto">
            <a:xfrm>
              <a:off x="1144" y="378"/>
              <a:ext cx="99" cy="10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7" name="Freeform 23"/>
            <p:cNvSpPr>
              <a:spLocks noSelect="1"/>
            </p:cNvSpPr>
            <p:nvPr/>
          </p:nvSpPr>
          <p:spPr bwMode="auto">
            <a:xfrm>
              <a:off x="1266" y="378"/>
              <a:ext cx="62" cy="101"/>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8" name="Freeform 24"/>
            <p:cNvSpPr>
              <a:spLocks noSelect="1"/>
            </p:cNvSpPr>
            <p:nvPr/>
          </p:nvSpPr>
          <p:spPr bwMode="auto">
            <a:xfrm>
              <a:off x="1337" y="325"/>
              <a:ext cx="105" cy="156"/>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9" name="Freeform 25"/>
            <p:cNvSpPr>
              <a:spLocks noSelect="1"/>
            </p:cNvSpPr>
            <p:nvPr/>
          </p:nvSpPr>
          <p:spPr bwMode="auto">
            <a:xfrm>
              <a:off x="1463" y="378"/>
              <a:ext cx="90" cy="10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30" name="Freeform 26"/>
            <p:cNvSpPr>
              <a:spLocks noSelect="1"/>
            </p:cNvSpPr>
            <p:nvPr/>
          </p:nvSpPr>
          <p:spPr bwMode="auto">
            <a:xfrm>
              <a:off x="1578" y="378"/>
              <a:ext cx="152" cy="101"/>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grpSp>
      <p:sp>
        <p:nvSpPr>
          <p:cNvPr id="2" name="Titel 1"/>
          <p:cNvSpPr>
            <a:spLocks noGrp="1" noSelect="1"/>
          </p:cNvSpPr>
          <p:nvPr>
            <p:ph type="ctrTitle" hasCustomPrompt="1"/>
          </p:nvPr>
        </p:nvSpPr>
        <p:spPr>
          <a:xfrm>
            <a:off x="1308060" y="1758949"/>
            <a:ext cx="9792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p:ph type="subTitle" idx="1" hasCustomPrompt="1"/>
          </p:nvPr>
        </p:nvSpPr>
        <p:spPr>
          <a:xfrm>
            <a:off x="1308060" y="3603787"/>
            <a:ext cx="9792000" cy="1752600"/>
          </a:xfrm>
        </p:spPr>
        <p:txBody>
          <a:bodyPr/>
          <a:lstStyle>
            <a:lvl1pPr marL="0" indent="0" algn="l">
              <a:buNone/>
              <a:defRPr sz="35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p:ph type="dt" sz="half" idx="10"/>
          </p:nvPr>
        </p:nvSpPr>
        <p:spPr>
          <a:xfrm>
            <a:off x="1182800" y="6357010"/>
            <a:ext cx="2844800" cy="365125"/>
          </a:xfrm>
          <a:prstGeom prst="rect">
            <a:avLst/>
          </a:prstGeom>
        </p:spPr>
        <p:txBody>
          <a:bodyPr/>
          <a:lstStyle>
            <a:lvl1pPr>
              <a:defRPr sz="1751" b="1">
                <a:solidFill>
                  <a:schemeClr val="bg1"/>
                </a:solidFill>
              </a:defRPr>
            </a:lvl1pPr>
          </a:lstStyle>
          <a:p>
            <a:endParaRPr lang="nl-NL" noProof="1"/>
          </a:p>
        </p:txBody>
      </p:sp>
    </p:spTree>
    <p:extLst>
      <p:ext uri="{BB962C8B-B14F-4D97-AF65-F5344CB8AC3E}">
        <p14:creationId xmlns:p14="http://schemas.microsoft.com/office/powerpoint/2010/main" val="2415172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grpSp>
        <p:nvGrpSpPr>
          <p:cNvPr id="5" name="Group 4"/>
          <p:cNvGrpSpPr>
            <a:grpSpLocks noSelect="1" noChangeAspect="1"/>
          </p:cNvGrpSpPr>
          <p:nvPr userDrawn="1"/>
        </p:nvGrpSpPr>
        <p:grpSpPr bwMode="auto">
          <a:xfrm>
            <a:off x="0" y="1589"/>
            <a:ext cx="12192000" cy="6854825"/>
            <a:chOff x="0" y="1"/>
            <a:chExt cx="5760" cy="4318"/>
          </a:xfrm>
        </p:grpSpPr>
        <p:sp>
          <p:nvSpPr>
            <p:cNvPr id="9" name="Rectangle 5"/>
            <p:cNvSpPr>
              <a:spLocks noSelect="1" noChangeArrowheads="1"/>
            </p:cNvSpPr>
            <p:nvPr/>
          </p:nvSpPr>
          <p:spPr bwMode="auto">
            <a:xfrm>
              <a:off x="4" y="1"/>
              <a:ext cx="5756" cy="431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a:p>
          </p:txBody>
        </p:sp>
        <p:sp>
          <p:nvSpPr>
            <p:cNvPr id="10" name="Rectangle 6"/>
            <p:cNvSpPr>
              <a:spLocks noSelect="1" noChangeArrowheads="1"/>
            </p:cNvSpPr>
            <p:nvPr/>
          </p:nvSpPr>
          <p:spPr bwMode="auto">
            <a:xfrm>
              <a:off x="0" y="1"/>
              <a:ext cx="496" cy="431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1800"/>
            </a:p>
          </p:txBody>
        </p:sp>
        <p:sp>
          <p:nvSpPr>
            <p:cNvPr id="11" name="Freeform 7"/>
            <p:cNvSpPr>
              <a:spLocks noSelect="1"/>
            </p:cNvSpPr>
            <p:nvPr/>
          </p:nvSpPr>
          <p:spPr bwMode="auto">
            <a:xfrm>
              <a:off x="115" y="747"/>
              <a:ext cx="268" cy="268"/>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2" name="Freeform 8"/>
            <p:cNvSpPr>
              <a:spLocks noSelect="1"/>
            </p:cNvSpPr>
            <p:nvPr/>
          </p:nvSpPr>
          <p:spPr bwMode="auto">
            <a:xfrm>
              <a:off x="115" y="103"/>
              <a:ext cx="268" cy="268"/>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3" name="Freeform 9"/>
            <p:cNvSpPr>
              <a:spLocks noSelect="1"/>
            </p:cNvSpPr>
            <p:nvPr/>
          </p:nvSpPr>
          <p:spPr bwMode="auto">
            <a:xfrm>
              <a:off x="115" y="425"/>
              <a:ext cx="268" cy="268"/>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4" name="Freeform 10"/>
            <p:cNvSpPr>
              <a:spLocks noSelect="1"/>
            </p:cNvSpPr>
            <p:nvPr/>
          </p:nvSpPr>
          <p:spPr bwMode="auto">
            <a:xfrm>
              <a:off x="650" y="116"/>
              <a:ext cx="135" cy="152"/>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5" name="Freeform 11"/>
            <p:cNvSpPr>
              <a:spLocks noSelect="1"/>
            </p:cNvSpPr>
            <p:nvPr/>
          </p:nvSpPr>
          <p:spPr bwMode="auto">
            <a:xfrm>
              <a:off x="809" y="164"/>
              <a:ext cx="99" cy="10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6" name="Freeform 12"/>
            <p:cNvSpPr>
              <a:spLocks noSelect="1"/>
            </p:cNvSpPr>
            <p:nvPr/>
          </p:nvSpPr>
          <p:spPr bwMode="auto">
            <a:xfrm>
              <a:off x="930" y="164"/>
              <a:ext cx="151" cy="10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7" name="Freeform 13"/>
            <p:cNvSpPr>
              <a:spLocks noSelect="1"/>
            </p:cNvSpPr>
            <p:nvPr/>
          </p:nvSpPr>
          <p:spPr bwMode="auto">
            <a:xfrm>
              <a:off x="1103" y="164"/>
              <a:ext cx="99" cy="10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8" name="Freeform 14"/>
            <p:cNvSpPr>
              <a:spLocks noSelect="1"/>
            </p:cNvSpPr>
            <p:nvPr/>
          </p:nvSpPr>
          <p:spPr bwMode="auto">
            <a:xfrm>
              <a:off x="1220" y="164"/>
              <a:ext cx="99" cy="10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9" name="Freeform 15"/>
            <p:cNvSpPr>
              <a:spLocks noSelect="1"/>
            </p:cNvSpPr>
            <p:nvPr/>
          </p:nvSpPr>
          <p:spPr bwMode="auto">
            <a:xfrm>
              <a:off x="1341" y="164"/>
              <a:ext cx="90" cy="10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0" name="Freeform 16"/>
            <p:cNvSpPr>
              <a:spLocks noSelect="1"/>
            </p:cNvSpPr>
            <p:nvPr/>
          </p:nvSpPr>
          <p:spPr bwMode="auto">
            <a:xfrm>
              <a:off x="1447" y="138"/>
              <a:ext cx="71" cy="129"/>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1" name="Freeform 17"/>
            <p:cNvSpPr>
              <a:spLocks noSelect="1"/>
            </p:cNvSpPr>
            <p:nvPr/>
          </p:nvSpPr>
          <p:spPr bwMode="auto">
            <a:xfrm>
              <a:off x="1533" y="164"/>
              <a:ext cx="99" cy="10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2" name="Freeform 18"/>
            <p:cNvSpPr>
              <a:spLocks noSelect="1"/>
            </p:cNvSpPr>
            <p:nvPr/>
          </p:nvSpPr>
          <p:spPr bwMode="auto">
            <a:xfrm>
              <a:off x="641" y="334"/>
              <a:ext cx="147" cy="145"/>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3" name="Freeform 19"/>
            <p:cNvSpPr>
              <a:spLocks noSelect="1"/>
            </p:cNvSpPr>
            <p:nvPr/>
          </p:nvSpPr>
          <p:spPr bwMode="auto">
            <a:xfrm>
              <a:off x="801" y="378"/>
              <a:ext cx="152" cy="101"/>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4" name="Freeform 20"/>
            <p:cNvSpPr>
              <a:spLocks noSelect="1"/>
            </p:cNvSpPr>
            <p:nvPr/>
          </p:nvSpPr>
          <p:spPr bwMode="auto">
            <a:xfrm>
              <a:off x="971" y="378"/>
              <a:ext cx="80" cy="10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5" name="Freeform 21"/>
            <p:cNvSpPr>
              <a:spLocks noSelect="1"/>
            </p:cNvSpPr>
            <p:nvPr/>
          </p:nvSpPr>
          <p:spPr bwMode="auto">
            <a:xfrm>
              <a:off x="1058" y="353"/>
              <a:ext cx="72" cy="128"/>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6" name="Freeform 22"/>
            <p:cNvSpPr>
              <a:spLocks noSelect="1"/>
            </p:cNvSpPr>
            <p:nvPr/>
          </p:nvSpPr>
          <p:spPr bwMode="auto">
            <a:xfrm>
              <a:off x="1144" y="378"/>
              <a:ext cx="99" cy="10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7" name="Freeform 23"/>
            <p:cNvSpPr>
              <a:spLocks noSelect="1"/>
            </p:cNvSpPr>
            <p:nvPr/>
          </p:nvSpPr>
          <p:spPr bwMode="auto">
            <a:xfrm>
              <a:off x="1266" y="378"/>
              <a:ext cx="62" cy="101"/>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8" name="Freeform 24"/>
            <p:cNvSpPr>
              <a:spLocks noSelect="1"/>
            </p:cNvSpPr>
            <p:nvPr/>
          </p:nvSpPr>
          <p:spPr bwMode="auto">
            <a:xfrm>
              <a:off x="1337" y="325"/>
              <a:ext cx="105" cy="156"/>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29" name="Freeform 25"/>
            <p:cNvSpPr>
              <a:spLocks noSelect="1"/>
            </p:cNvSpPr>
            <p:nvPr/>
          </p:nvSpPr>
          <p:spPr bwMode="auto">
            <a:xfrm>
              <a:off x="1463" y="378"/>
              <a:ext cx="90" cy="10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30" name="Freeform 26"/>
            <p:cNvSpPr>
              <a:spLocks noSelect="1"/>
            </p:cNvSpPr>
            <p:nvPr/>
          </p:nvSpPr>
          <p:spPr bwMode="auto">
            <a:xfrm>
              <a:off x="1578" y="378"/>
              <a:ext cx="152" cy="101"/>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grpSp>
      <p:sp>
        <p:nvSpPr>
          <p:cNvPr id="2" name="Titel 1"/>
          <p:cNvSpPr>
            <a:spLocks noGrp="1" noSelect="1"/>
          </p:cNvSpPr>
          <p:nvPr>
            <p:ph type="ctrTitle" hasCustomPrompt="1"/>
          </p:nvPr>
        </p:nvSpPr>
        <p:spPr>
          <a:xfrm>
            <a:off x="1308060" y="1758950"/>
            <a:ext cx="9792000" cy="1039967"/>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p:ph type="subTitle" idx="1" hasCustomPrompt="1"/>
          </p:nvPr>
        </p:nvSpPr>
        <p:spPr>
          <a:xfrm>
            <a:off x="1308060" y="2752261"/>
            <a:ext cx="9792000" cy="1752600"/>
          </a:xfrm>
        </p:spPr>
        <p:txBody>
          <a:bodyPr/>
          <a:lstStyle>
            <a:lvl1pPr marL="0" indent="0" algn="l">
              <a:buNone/>
              <a:defRPr sz="35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Subtitel</a:t>
            </a:r>
          </a:p>
        </p:txBody>
      </p:sp>
    </p:spTree>
    <p:extLst>
      <p:ext uri="{BB962C8B-B14F-4D97-AF65-F5344CB8AC3E}">
        <p14:creationId xmlns:p14="http://schemas.microsoft.com/office/powerpoint/2010/main" val="1916025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a:xfrm>
            <a:off x="5783912" y="2053441"/>
            <a:ext cx="5904000" cy="460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a:xfrm>
            <a:off x="1094400" y="2124000"/>
            <a:ext cx="4358400" cy="4248000"/>
          </a:xfrm>
        </p:spPr>
        <p:txBody>
          <a:bodyPr/>
          <a:lstStyle>
            <a:lvl1pPr marL="0" indent="0">
              <a:buNone/>
              <a:defRPr b="0" baseline="0"/>
            </a:lvl1pPr>
          </a:lstStyle>
          <a:p>
            <a:r>
              <a:rPr lang="nl-NL" dirty="0"/>
              <a:t>Afbeelding formaat: 367 x 476 pixels.</a:t>
            </a:r>
          </a:p>
        </p:txBody>
      </p:sp>
    </p:spTree>
    <p:extLst>
      <p:ext uri="{BB962C8B-B14F-4D97-AF65-F5344CB8AC3E}">
        <p14:creationId xmlns:p14="http://schemas.microsoft.com/office/powerpoint/2010/main" val="4032502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a:xfrm>
            <a:off x="8919868" y="2053441"/>
            <a:ext cx="2736000" cy="4176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a:xfrm>
            <a:off x="1022400" y="2124000"/>
            <a:ext cx="7627200" cy="3812400"/>
          </a:xfrm>
        </p:spPr>
        <p:txBody>
          <a:bodyPr/>
          <a:lstStyle>
            <a:lvl1pPr marL="0" indent="0">
              <a:buNone/>
              <a:defRPr b="0" baseline="0"/>
            </a:lvl1pPr>
          </a:lstStyle>
          <a:p>
            <a:r>
              <a:rPr lang="nl-NL" dirty="0"/>
              <a:t>Afbeelding formaat: 641 x 427 pixels.</a:t>
            </a:r>
          </a:p>
        </p:txBody>
      </p:sp>
    </p:spTree>
    <p:extLst>
      <p:ext uri="{BB962C8B-B14F-4D97-AF65-F5344CB8AC3E}">
        <p14:creationId xmlns:p14="http://schemas.microsoft.com/office/powerpoint/2010/main" val="575107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a:xfrm>
            <a:off x="8054356" y="2053441"/>
            <a:ext cx="3671656" cy="460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a:xfrm>
            <a:off x="1056000" y="0"/>
            <a:ext cx="6600000" cy="6858000"/>
          </a:xfrm>
        </p:spPr>
        <p:txBody>
          <a:bodyPr/>
          <a:lstStyle>
            <a:lvl1pPr marL="0" indent="0">
              <a:buNone/>
              <a:defRPr b="0" baseline="0"/>
            </a:lvl1pPr>
          </a:lstStyle>
          <a:p>
            <a:r>
              <a:rPr lang="nl-NL" dirty="0"/>
              <a:t>Afbeelding formaat: 367 x 476 pixels.</a:t>
            </a:r>
          </a:p>
        </p:txBody>
      </p:sp>
    </p:spTree>
    <p:extLst>
      <p:ext uri="{BB962C8B-B14F-4D97-AF65-F5344CB8AC3E}">
        <p14:creationId xmlns:p14="http://schemas.microsoft.com/office/powerpoint/2010/main" val="3931590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a:xfrm>
            <a:off x="6274628" y="3366000"/>
            <a:ext cx="4896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p:nvPr>
        </p:nvSpPr>
        <p:spPr>
          <a:xfrm>
            <a:off x="1042628" y="3366000"/>
            <a:ext cx="4896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8" name="Titel 7"/>
          <p:cNvSpPr>
            <a:spLocks noGrp="1" noSelect="1"/>
          </p:cNvSpPr>
          <p:nvPr>
            <p:ph type="title"/>
          </p:nvPr>
        </p:nvSpPr>
        <p:spPr>
          <a:xfrm>
            <a:off x="1042628" y="1998333"/>
            <a:ext cx="10128000" cy="1143000"/>
          </a:xfrm>
        </p:spPr>
        <p:txBody>
          <a:bodyPr/>
          <a:lstStyle/>
          <a:p>
            <a:r>
              <a:rPr lang="nl-NL"/>
              <a:t>Klik om de stijl te bewerken</a:t>
            </a:r>
          </a:p>
        </p:txBody>
      </p:sp>
    </p:spTree>
    <p:extLst>
      <p:ext uri="{BB962C8B-B14F-4D97-AF65-F5344CB8AC3E}">
        <p14:creationId xmlns:p14="http://schemas.microsoft.com/office/powerpoint/2010/main" val="380736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9C0F2E-6CCF-800B-8D9E-07479945A49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9622D24-403E-2213-4F32-06082D2583A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591DE4-ED38-B8DD-FA84-3798AFE4E9C0}"/>
              </a:ext>
            </a:extLst>
          </p:cNvPr>
          <p:cNvSpPr>
            <a:spLocks noGrp="1"/>
          </p:cNvSpPr>
          <p:nvPr>
            <p:ph type="dt" sz="half" idx="10"/>
          </p:nvPr>
        </p:nvSpPr>
        <p:spPr/>
        <p:txBody>
          <a:bodyPr/>
          <a:lstStyle/>
          <a:p>
            <a:fld id="{DC610995-CF22-444D-AA76-9F65DD111262}" type="datetimeFigureOut">
              <a:rPr lang="nl-NL" smtClean="0"/>
              <a:t>28-2-2025</a:t>
            </a:fld>
            <a:endParaRPr lang="nl-NL"/>
          </a:p>
        </p:txBody>
      </p:sp>
      <p:sp>
        <p:nvSpPr>
          <p:cNvPr id="5" name="Tijdelijke aanduiding voor voettekst 4">
            <a:extLst>
              <a:ext uri="{FF2B5EF4-FFF2-40B4-BE49-F238E27FC236}">
                <a16:creationId xmlns:a16="http://schemas.microsoft.com/office/drawing/2014/main" id="{43D05D5A-17D0-8BD2-A8EA-95A5BD02BAA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35172F-673F-BCDF-E8C2-701748C9E54B}"/>
              </a:ext>
            </a:extLst>
          </p:cNvPr>
          <p:cNvSpPr>
            <a:spLocks noGrp="1"/>
          </p:cNvSpPr>
          <p:nvPr>
            <p:ph type="sldNum" sz="quarter" idx="12"/>
          </p:nvPr>
        </p:nvSpPr>
        <p:spPr/>
        <p:txBody>
          <a:bodyPr/>
          <a:lstStyle/>
          <a:p>
            <a:fld id="{EC3E691A-D14B-479C-8F1C-3DAE1A78F54B}" type="slidenum">
              <a:rPr lang="nl-NL" smtClean="0"/>
              <a:t>‹nr.›</a:t>
            </a:fld>
            <a:endParaRPr lang="nl-NL"/>
          </a:p>
        </p:txBody>
      </p:sp>
    </p:spTree>
    <p:extLst>
      <p:ext uri="{BB962C8B-B14F-4D97-AF65-F5344CB8AC3E}">
        <p14:creationId xmlns:p14="http://schemas.microsoft.com/office/powerpoint/2010/main" val="396897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t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Afgeronde rechthoek 31"/>
          <p:cNvSpPr>
            <a:spLocks noSelect="1"/>
          </p:cNvSpPr>
          <p:nvPr userDrawn="1"/>
        </p:nvSpPr>
        <p:spPr>
          <a:xfrm>
            <a:off x="-2308591" y="98557"/>
            <a:ext cx="2146029"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a:solidFill>
                  <a:schemeClr val="tx1"/>
                </a:solidFill>
              </a:rPr>
              <a:t>Deze dia is zo gemaakt dat je zelf een afbeelding kan invoegen. </a:t>
            </a:r>
          </a:p>
          <a:p>
            <a:pPr algn="l"/>
            <a:endParaRPr lang="nl-NL" sz="1000" noProof="1">
              <a:solidFill>
                <a:schemeClr val="tx1"/>
              </a:solidFill>
            </a:endParaRPr>
          </a:p>
          <a:p>
            <a:pPr algn="l"/>
            <a:r>
              <a:rPr lang="nl-NL" sz="1000" noProof="1">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a:solidFill>
                <a:schemeClr val="tx1"/>
              </a:solidFill>
            </a:endParaRPr>
          </a:p>
          <a:p>
            <a:pPr algn="l"/>
            <a:r>
              <a:rPr lang="nl-NL" sz="1000" noProof="1">
                <a:solidFill>
                  <a:schemeClr val="tx1"/>
                </a:solidFill>
              </a:rPr>
              <a:t>Klik niet op Overal toepassen omdat de afbeelding dan op alle dia’s komt. Met ctrl + z kan je dit ongedaan maken.</a:t>
            </a:r>
          </a:p>
          <a:p>
            <a:pPr algn="l"/>
            <a:endParaRPr lang="nl-NL" sz="1000" noProof="1">
              <a:solidFill>
                <a:schemeClr val="tx1"/>
              </a:solidFill>
            </a:endParaRPr>
          </a:p>
          <a:p>
            <a:pPr algn="l"/>
            <a:r>
              <a:rPr lang="nl-NL" sz="1000" noProof="1">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grpSp>
        <p:nvGrpSpPr>
          <p:cNvPr id="2" name="Groep 35"/>
          <p:cNvGrpSpPr>
            <a:grpSpLocks noSelect="1"/>
          </p:cNvGrpSpPr>
          <p:nvPr userDrawn="1"/>
        </p:nvGrpSpPr>
        <p:grpSpPr>
          <a:xfrm>
            <a:off x="0" y="0"/>
            <a:ext cx="1051200" cy="6858000"/>
            <a:chOff x="0" y="0"/>
            <a:chExt cx="788400" cy="6858000"/>
          </a:xfrm>
        </p:grpSpPr>
        <p:sp>
          <p:nvSpPr>
            <p:cNvPr id="30" name="Rechthoek 29"/>
            <p:cNvSpPr>
              <a:spLocks noSelect="1"/>
            </p:cNvSpPr>
            <p:nvPr userDrawn="1"/>
          </p:nvSpPr>
          <p:spPr>
            <a:xfrm>
              <a:off x="0" y="0"/>
              <a:ext cx="788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grpSp>
          <p:nvGrpSpPr>
            <p:cNvPr id="3" name="Groep 30"/>
            <p:cNvGrpSpPr>
              <a:grpSpLocks noSelect="1"/>
            </p:cNvGrpSpPr>
            <p:nvPr userDrawn="1"/>
          </p:nvGrpSpPr>
          <p:grpSpPr>
            <a:xfrm>
              <a:off x="182563" y="163513"/>
              <a:ext cx="425450" cy="1447800"/>
              <a:chOff x="182563" y="163513"/>
              <a:chExt cx="425450" cy="1447800"/>
            </a:xfrm>
            <a:solidFill>
              <a:srgbClr val="FF0000"/>
            </a:solidFill>
          </p:grpSpPr>
          <p:sp>
            <p:nvSpPr>
              <p:cNvPr id="33" name="Freeform 7"/>
              <p:cNvSpPr>
                <a:spLocks noSelect="1"/>
              </p:cNvSpPr>
              <p:nvPr/>
            </p:nvSpPr>
            <p:spPr bwMode="auto">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34" name="Freeform 8"/>
              <p:cNvSpPr>
                <a:spLocks noSelect="1"/>
              </p:cNvSpPr>
              <p:nvPr/>
            </p:nvSpPr>
            <p:spPr bwMode="auto">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35" name="Freeform 9"/>
              <p:cNvSpPr>
                <a:spLocks noSelect="1"/>
              </p:cNvSpPr>
              <p:nvPr/>
            </p:nvSpPr>
            <p:spPr bwMode="auto">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grpSp>
      </p:grpSp>
    </p:spTree>
    <p:extLst>
      <p:ext uri="{BB962C8B-B14F-4D97-AF65-F5344CB8AC3E}">
        <p14:creationId xmlns:p14="http://schemas.microsoft.com/office/powerpoint/2010/main" val="2664189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p:nvPr>
        </p:nvSpPr>
        <p:spPr/>
        <p:txBody>
          <a:bodyPr/>
          <a:lstStyle/>
          <a:p>
            <a:r>
              <a:rPr lang="nl-NL" noProof="1"/>
              <a:t>Klik om de stijl te bewerken</a:t>
            </a:r>
          </a:p>
        </p:txBody>
      </p:sp>
    </p:spTree>
    <p:extLst>
      <p:ext uri="{BB962C8B-B14F-4D97-AF65-F5344CB8AC3E}">
        <p14:creationId xmlns:p14="http://schemas.microsoft.com/office/powerpoint/2010/main" val="2525702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667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13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C545D-DC5E-FBA8-4EFF-FB6446AEE5D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D1AD849-75B0-489B-5F15-39C3DF08FF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C547319-3BE0-427C-37E6-AD841E95A1B2}"/>
              </a:ext>
            </a:extLst>
          </p:cNvPr>
          <p:cNvSpPr>
            <a:spLocks noGrp="1"/>
          </p:cNvSpPr>
          <p:nvPr>
            <p:ph type="dt" sz="half" idx="10"/>
          </p:nvPr>
        </p:nvSpPr>
        <p:spPr/>
        <p:txBody>
          <a:bodyPr/>
          <a:lstStyle/>
          <a:p>
            <a:fld id="{DC610995-CF22-444D-AA76-9F65DD111262}" type="datetimeFigureOut">
              <a:rPr lang="nl-NL" smtClean="0"/>
              <a:t>28-2-2025</a:t>
            </a:fld>
            <a:endParaRPr lang="nl-NL"/>
          </a:p>
        </p:txBody>
      </p:sp>
      <p:sp>
        <p:nvSpPr>
          <p:cNvPr id="5" name="Tijdelijke aanduiding voor voettekst 4">
            <a:extLst>
              <a:ext uri="{FF2B5EF4-FFF2-40B4-BE49-F238E27FC236}">
                <a16:creationId xmlns:a16="http://schemas.microsoft.com/office/drawing/2014/main" id="{86943F7E-82C0-B9A7-8219-21DE920950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6D9911-B414-1D0B-0A5A-6A829C19A749}"/>
              </a:ext>
            </a:extLst>
          </p:cNvPr>
          <p:cNvSpPr>
            <a:spLocks noGrp="1"/>
          </p:cNvSpPr>
          <p:nvPr>
            <p:ph type="sldNum" sz="quarter" idx="12"/>
          </p:nvPr>
        </p:nvSpPr>
        <p:spPr/>
        <p:txBody>
          <a:bodyPr/>
          <a:lstStyle/>
          <a:p>
            <a:fld id="{EC3E691A-D14B-479C-8F1C-3DAE1A78F54B}" type="slidenum">
              <a:rPr lang="nl-NL" smtClean="0"/>
              <a:t>‹nr.›</a:t>
            </a:fld>
            <a:endParaRPr lang="nl-NL"/>
          </a:p>
        </p:txBody>
      </p:sp>
    </p:spTree>
    <p:extLst>
      <p:ext uri="{BB962C8B-B14F-4D97-AF65-F5344CB8AC3E}">
        <p14:creationId xmlns:p14="http://schemas.microsoft.com/office/powerpoint/2010/main" val="208384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090B23-AE97-682E-4210-0A085696E5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4B99B85-D450-A370-B2C1-A2AED9849A5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CAF01CA-570D-D793-C293-9CE8C505D82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1A8695F-3FA1-4C4D-303F-66DDD9195482}"/>
              </a:ext>
            </a:extLst>
          </p:cNvPr>
          <p:cNvSpPr>
            <a:spLocks noGrp="1"/>
          </p:cNvSpPr>
          <p:nvPr>
            <p:ph type="dt" sz="half" idx="10"/>
          </p:nvPr>
        </p:nvSpPr>
        <p:spPr/>
        <p:txBody>
          <a:bodyPr/>
          <a:lstStyle/>
          <a:p>
            <a:fld id="{DC610995-CF22-444D-AA76-9F65DD111262}" type="datetimeFigureOut">
              <a:rPr lang="nl-NL" smtClean="0"/>
              <a:t>28-2-2025</a:t>
            </a:fld>
            <a:endParaRPr lang="nl-NL"/>
          </a:p>
        </p:txBody>
      </p:sp>
      <p:sp>
        <p:nvSpPr>
          <p:cNvPr id="6" name="Tijdelijke aanduiding voor voettekst 5">
            <a:extLst>
              <a:ext uri="{FF2B5EF4-FFF2-40B4-BE49-F238E27FC236}">
                <a16:creationId xmlns:a16="http://schemas.microsoft.com/office/drawing/2014/main" id="{E2FF8956-1DBD-4709-A3E8-4AA2E3D925A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DC322A-2656-9A4E-1E24-FDA5EE93D344}"/>
              </a:ext>
            </a:extLst>
          </p:cNvPr>
          <p:cNvSpPr>
            <a:spLocks noGrp="1"/>
          </p:cNvSpPr>
          <p:nvPr>
            <p:ph type="sldNum" sz="quarter" idx="12"/>
          </p:nvPr>
        </p:nvSpPr>
        <p:spPr/>
        <p:txBody>
          <a:bodyPr/>
          <a:lstStyle/>
          <a:p>
            <a:fld id="{EC3E691A-D14B-479C-8F1C-3DAE1A78F54B}" type="slidenum">
              <a:rPr lang="nl-NL" smtClean="0"/>
              <a:t>‹nr.›</a:t>
            </a:fld>
            <a:endParaRPr lang="nl-NL"/>
          </a:p>
        </p:txBody>
      </p:sp>
    </p:spTree>
    <p:extLst>
      <p:ext uri="{BB962C8B-B14F-4D97-AF65-F5344CB8AC3E}">
        <p14:creationId xmlns:p14="http://schemas.microsoft.com/office/powerpoint/2010/main" val="99774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D6D5A-F14A-01FD-54A7-B19E23DBDAB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B6AF124-ACB8-636B-6D7A-569DF966B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7E96182-8D58-5106-35BE-5CA1E7510F6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5AAC8F4-79D6-0F1B-D868-B039F5784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D25FDFC-890B-6059-4DA2-660A38E6C89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D4A5FD9-F1DE-F687-D3F9-C30C6C922A80}"/>
              </a:ext>
            </a:extLst>
          </p:cNvPr>
          <p:cNvSpPr>
            <a:spLocks noGrp="1"/>
          </p:cNvSpPr>
          <p:nvPr>
            <p:ph type="dt" sz="half" idx="10"/>
          </p:nvPr>
        </p:nvSpPr>
        <p:spPr/>
        <p:txBody>
          <a:bodyPr/>
          <a:lstStyle/>
          <a:p>
            <a:fld id="{DC610995-CF22-444D-AA76-9F65DD111262}" type="datetimeFigureOut">
              <a:rPr lang="nl-NL" smtClean="0"/>
              <a:t>28-2-2025</a:t>
            </a:fld>
            <a:endParaRPr lang="nl-NL"/>
          </a:p>
        </p:txBody>
      </p:sp>
      <p:sp>
        <p:nvSpPr>
          <p:cNvPr id="8" name="Tijdelijke aanduiding voor voettekst 7">
            <a:extLst>
              <a:ext uri="{FF2B5EF4-FFF2-40B4-BE49-F238E27FC236}">
                <a16:creationId xmlns:a16="http://schemas.microsoft.com/office/drawing/2014/main" id="{995878D3-2236-856D-78B5-0A47ECC0C77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2F6D355-5F59-43E7-5FE9-B618382DDD76}"/>
              </a:ext>
            </a:extLst>
          </p:cNvPr>
          <p:cNvSpPr>
            <a:spLocks noGrp="1"/>
          </p:cNvSpPr>
          <p:nvPr>
            <p:ph type="sldNum" sz="quarter" idx="12"/>
          </p:nvPr>
        </p:nvSpPr>
        <p:spPr/>
        <p:txBody>
          <a:bodyPr/>
          <a:lstStyle/>
          <a:p>
            <a:fld id="{EC3E691A-D14B-479C-8F1C-3DAE1A78F54B}" type="slidenum">
              <a:rPr lang="nl-NL" smtClean="0"/>
              <a:t>‹nr.›</a:t>
            </a:fld>
            <a:endParaRPr lang="nl-NL"/>
          </a:p>
        </p:txBody>
      </p:sp>
    </p:spTree>
    <p:extLst>
      <p:ext uri="{BB962C8B-B14F-4D97-AF65-F5344CB8AC3E}">
        <p14:creationId xmlns:p14="http://schemas.microsoft.com/office/powerpoint/2010/main" val="293235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4A459-74D2-975E-57AA-319B8819464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4E15A7E-F1FA-9EE4-540B-69540357DBF6}"/>
              </a:ext>
            </a:extLst>
          </p:cNvPr>
          <p:cNvSpPr>
            <a:spLocks noGrp="1"/>
          </p:cNvSpPr>
          <p:nvPr>
            <p:ph type="dt" sz="half" idx="10"/>
          </p:nvPr>
        </p:nvSpPr>
        <p:spPr/>
        <p:txBody>
          <a:bodyPr/>
          <a:lstStyle/>
          <a:p>
            <a:fld id="{DC610995-CF22-444D-AA76-9F65DD111262}" type="datetimeFigureOut">
              <a:rPr lang="nl-NL" smtClean="0"/>
              <a:t>28-2-2025</a:t>
            </a:fld>
            <a:endParaRPr lang="nl-NL"/>
          </a:p>
        </p:txBody>
      </p:sp>
      <p:sp>
        <p:nvSpPr>
          <p:cNvPr id="4" name="Tijdelijke aanduiding voor voettekst 3">
            <a:extLst>
              <a:ext uri="{FF2B5EF4-FFF2-40B4-BE49-F238E27FC236}">
                <a16:creationId xmlns:a16="http://schemas.microsoft.com/office/drawing/2014/main" id="{9FAF5321-F1DB-7BD9-DE7E-9C6682D0B5E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A35CCEB-55A8-5634-7A1A-9E1E08AD2990}"/>
              </a:ext>
            </a:extLst>
          </p:cNvPr>
          <p:cNvSpPr>
            <a:spLocks noGrp="1"/>
          </p:cNvSpPr>
          <p:nvPr>
            <p:ph type="sldNum" sz="quarter" idx="12"/>
          </p:nvPr>
        </p:nvSpPr>
        <p:spPr/>
        <p:txBody>
          <a:bodyPr/>
          <a:lstStyle/>
          <a:p>
            <a:fld id="{EC3E691A-D14B-479C-8F1C-3DAE1A78F54B}" type="slidenum">
              <a:rPr lang="nl-NL" smtClean="0"/>
              <a:t>‹nr.›</a:t>
            </a:fld>
            <a:endParaRPr lang="nl-NL"/>
          </a:p>
        </p:txBody>
      </p:sp>
    </p:spTree>
    <p:extLst>
      <p:ext uri="{BB962C8B-B14F-4D97-AF65-F5344CB8AC3E}">
        <p14:creationId xmlns:p14="http://schemas.microsoft.com/office/powerpoint/2010/main" val="273039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C4B7935-51F1-CEC4-A866-84BBC3AD795A}"/>
              </a:ext>
            </a:extLst>
          </p:cNvPr>
          <p:cNvSpPr>
            <a:spLocks noGrp="1"/>
          </p:cNvSpPr>
          <p:nvPr>
            <p:ph type="dt" sz="half" idx="10"/>
          </p:nvPr>
        </p:nvSpPr>
        <p:spPr/>
        <p:txBody>
          <a:bodyPr/>
          <a:lstStyle/>
          <a:p>
            <a:fld id="{DC610995-CF22-444D-AA76-9F65DD111262}" type="datetimeFigureOut">
              <a:rPr lang="nl-NL" smtClean="0"/>
              <a:t>28-2-2025</a:t>
            </a:fld>
            <a:endParaRPr lang="nl-NL"/>
          </a:p>
        </p:txBody>
      </p:sp>
      <p:sp>
        <p:nvSpPr>
          <p:cNvPr id="3" name="Tijdelijke aanduiding voor voettekst 2">
            <a:extLst>
              <a:ext uri="{FF2B5EF4-FFF2-40B4-BE49-F238E27FC236}">
                <a16:creationId xmlns:a16="http://schemas.microsoft.com/office/drawing/2014/main" id="{D8FC3937-5B9D-FD07-3D38-CDA50ACB90B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6D5A142-AE1F-8B57-E4A2-B970F81E988C}"/>
              </a:ext>
            </a:extLst>
          </p:cNvPr>
          <p:cNvSpPr>
            <a:spLocks noGrp="1"/>
          </p:cNvSpPr>
          <p:nvPr>
            <p:ph type="sldNum" sz="quarter" idx="12"/>
          </p:nvPr>
        </p:nvSpPr>
        <p:spPr/>
        <p:txBody>
          <a:bodyPr/>
          <a:lstStyle/>
          <a:p>
            <a:fld id="{EC3E691A-D14B-479C-8F1C-3DAE1A78F54B}" type="slidenum">
              <a:rPr lang="nl-NL" smtClean="0"/>
              <a:t>‹nr.›</a:t>
            </a:fld>
            <a:endParaRPr lang="nl-NL"/>
          </a:p>
        </p:txBody>
      </p:sp>
    </p:spTree>
    <p:extLst>
      <p:ext uri="{BB962C8B-B14F-4D97-AF65-F5344CB8AC3E}">
        <p14:creationId xmlns:p14="http://schemas.microsoft.com/office/powerpoint/2010/main" val="361942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E30C1C-AACF-4FE3-B6E1-D99A6C376C5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C4FD816-3E28-71D5-8A14-575E2E49F6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BF85B6F-6CF7-9BEA-9163-3ABE4A633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797300E-919A-56D2-1158-4A893161C2B1}"/>
              </a:ext>
            </a:extLst>
          </p:cNvPr>
          <p:cNvSpPr>
            <a:spLocks noGrp="1"/>
          </p:cNvSpPr>
          <p:nvPr>
            <p:ph type="dt" sz="half" idx="10"/>
          </p:nvPr>
        </p:nvSpPr>
        <p:spPr/>
        <p:txBody>
          <a:bodyPr/>
          <a:lstStyle/>
          <a:p>
            <a:fld id="{DC610995-CF22-444D-AA76-9F65DD111262}" type="datetimeFigureOut">
              <a:rPr lang="nl-NL" smtClean="0"/>
              <a:t>28-2-2025</a:t>
            </a:fld>
            <a:endParaRPr lang="nl-NL"/>
          </a:p>
        </p:txBody>
      </p:sp>
      <p:sp>
        <p:nvSpPr>
          <p:cNvPr id="6" name="Tijdelijke aanduiding voor voettekst 5">
            <a:extLst>
              <a:ext uri="{FF2B5EF4-FFF2-40B4-BE49-F238E27FC236}">
                <a16:creationId xmlns:a16="http://schemas.microsoft.com/office/drawing/2014/main" id="{9EDDDCFA-E220-6E1D-A470-2AB4EA6B118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FBB914B-9D80-2338-06CA-715CB4A42CB8}"/>
              </a:ext>
            </a:extLst>
          </p:cNvPr>
          <p:cNvSpPr>
            <a:spLocks noGrp="1"/>
          </p:cNvSpPr>
          <p:nvPr>
            <p:ph type="sldNum" sz="quarter" idx="12"/>
          </p:nvPr>
        </p:nvSpPr>
        <p:spPr/>
        <p:txBody>
          <a:bodyPr/>
          <a:lstStyle/>
          <a:p>
            <a:fld id="{EC3E691A-D14B-479C-8F1C-3DAE1A78F54B}" type="slidenum">
              <a:rPr lang="nl-NL" smtClean="0"/>
              <a:t>‹nr.›</a:t>
            </a:fld>
            <a:endParaRPr lang="nl-NL"/>
          </a:p>
        </p:txBody>
      </p:sp>
    </p:spTree>
    <p:extLst>
      <p:ext uri="{BB962C8B-B14F-4D97-AF65-F5344CB8AC3E}">
        <p14:creationId xmlns:p14="http://schemas.microsoft.com/office/powerpoint/2010/main" val="18568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DCFE6-44D1-7968-8FDB-5694BDA53B1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11063ED-46CE-8449-EAF8-B834B47C06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E4ACBAC-198E-F675-7812-289B24A2F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90DC955-4B45-0BB2-05F6-10DC6599899B}"/>
              </a:ext>
            </a:extLst>
          </p:cNvPr>
          <p:cNvSpPr>
            <a:spLocks noGrp="1"/>
          </p:cNvSpPr>
          <p:nvPr>
            <p:ph type="dt" sz="half" idx="10"/>
          </p:nvPr>
        </p:nvSpPr>
        <p:spPr/>
        <p:txBody>
          <a:bodyPr/>
          <a:lstStyle/>
          <a:p>
            <a:fld id="{DC610995-CF22-444D-AA76-9F65DD111262}" type="datetimeFigureOut">
              <a:rPr lang="nl-NL" smtClean="0"/>
              <a:t>28-2-2025</a:t>
            </a:fld>
            <a:endParaRPr lang="nl-NL"/>
          </a:p>
        </p:txBody>
      </p:sp>
      <p:sp>
        <p:nvSpPr>
          <p:cNvPr id="6" name="Tijdelijke aanduiding voor voettekst 5">
            <a:extLst>
              <a:ext uri="{FF2B5EF4-FFF2-40B4-BE49-F238E27FC236}">
                <a16:creationId xmlns:a16="http://schemas.microsoft.com/office/drawing/2014/main" id="{DA9D3980-768C-9624-8985-7291F6F1079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7D2BF74-C402-E214-7DE6-A1BF3E5EF9F1}"/>
              </a:ext>
            </a:extLst>
          </p:cNvPr>
          <p:cNvSpPr>
            <a:spLocks noGrp="1"/>
          </p:cNvSpPr>
          <p:nvPr>
            <p:ph type="sldNum" sz="quarter" idx="12"/>
          </p:nvPr>
        </p:nvSpPr>
        <p:spPr/>
        <p:txBody>
          <a:bodyPr/>
          <a:lstStyle/>
          <a:p>
            <a:fld id="{EC3E691A-D14B-479C-8F1C-3DAE1A78F54B}" type="slidenum">
              <a:rPr lang="nl-NL" smtClean="0"/>
              <a:t>‹nr.›</a:t>
            </a:fld>
            <a:endParaRPr lang="nl-NL"/>
          </a:p>
        </p:txBody>
      </p:sp>
    </p:spTree>
    <p:extLst>
      <p:ext uri="{BB962C8B-B14F-4D97-AF65-F5344CB8AC3E}">
        <p14:creationId xmlns:p14="http://schemas.microsoft.com/office/powerpoint/2010/main" val="25181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E97E389-412D-6DCC-ADC8-8CFBB0D609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C08BB20-A14C-B30C-2DD4-241233ED8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149D081-0CE3-03DF-3E9D-B4F778829F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10995-CF22-444D-AA76-9F65DD111262}" type="datetimeFigureOut">
              <a:rPr lang="nl-NL" smtClean="0"/>
              <a:t>28-2-2025</a:t>
            </a:fld>
            <a:endParaRPr lang="nl-NL"/>
          </a:p>
        </p:txBody>
      </p:sp>
      <p:sp>
        <p:nvSpPr>
          <p:cNvPr id="5" name="Tijdelijke aanduiding voor voettekst 4">
            <a:extLst>
              <a:ext uri="{FF2B5EF4-FFF2-40B4-BE49-F238E27FC236}">
                <a16:creationId xmlns:a16="http://schemas.microsoft.com/office/drawing/2014/main" id="{4218DB7D-399E-1EFA-EED6-91DEE007E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1FF562B-6902-6442-69F7-007597C02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E691A-D14B-479C-8F1C-3DAE1A78F54B}" type="slidenum">
              <a:rPr lang="nl-NL" smtClean="0"/>
              <a:t>‹nr.›</a:t>
            </a:fld>
            <a:endParaRPr lang="nl-NL"/>
          </a:p>
        </p:txBody>
      </p:sp>
    </p:spTree>
    <p:extLst>
      <p:ext uri="{BB962C8B-B14F-4D97-AF65-F5344CB8AC3E}">
        <p14:creationId xmlns:p14="http://schemas.microsoft.com/office/powerpoint/2010/main" val="282277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12" name="Groep 11"/>
          <p:cNvGrpSpPr>
            <a:grpSpLocks noSelect="1"/>
          </p:cNvGrpSpPr>
          <p:nvPr/>
        </p:nvGrpSpPr>
        <p:grpSpPr>
          <a:xfrm>
            <a:off x="243417" y="163513"/>
            <a:ext cx="567267" cy="1447800"/>
            <a:chOff x="182563" y="163513"/>
            <a:chExt cx="425450" cy="1447800"/>
          </a:xfrm>
          <a:solidFill>
            <a:srgbClr val="FF0000"/>
          </a:solidFill>
        </p:grpSpPr>
        <p:sp>
          <p:nvSpPr>
            <p:cNvPr id="13" name="Freeform 7"/>
            <p:cNvSpPr>
              <a:spLocks noSelect="1"/>
            </p:cNvSpPr>
            <p:nvPr/>
          </p:nvSpPr>
          <p:spPr bwMode="auto">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4" name="Freeform 8"/>
            <p:cNvSpPr>
              <a:spLocks noSelect="1"/>
            </p:cNvSpPr>
            <p:nvPr/>
          </p:nvSpPr>
          <p:spPr bwMode="auto">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sp>
          <p:nvSpPr>
            <p:cNvPr id="15" name="Freeform 9"/>
            <p:cNvSpPr>
              <a:spLocks noSelect="1"/>
            </p:cNvSpPr>
            <p:nvPr/>
          </p:nvSpPr>
          <p:spPr bwMode="auto">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sz="1800"/>
            </a:p>
          </p:txBody>
        </p:sp>
      </p:grpSp>
      <p:sp>
        <p:nvSpPr>
          <p:cNvPr id="2" name="Tijdelijke aanduiding voor titel 1"/>
          <p:cNvSpPr>
            <a:spLocks noGrp="1" noSelect="1"/>
          </p:cNvSpPr>
          <p:nvPr>
            <p:ph type="title"/>
          </p:nvPr>
        </p:nvSpPr>
        <p:spPr>
          <a:xfrm>
            <a:off x="1042628" y="1998333"/>
            <a:ext cx="10128000" cy="1143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p:cNvSpPr>
            <a:spLocks noGrp="1" noSelect="1"/>
          </p:cNvSpPr>
          <p:nvPr>
            <p:ph type="body" idx="1"/>
          </p:nvPr>
        </p:nvSpPr>
        <p:spPr>
          <a:xfrm>
            <a:off x="1042084" y="3367565"/>
            <a:ext cx="10128000" cy="2787175"/>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20" name="Groep 19"/>
          <p:cNvGrpSpPr>
            <a:grpSpLocks noSelect="1"/>
          </p:cNvGrpSpPr>
          <p:nvPr/>
        </p:nvGrpSpPr>
        <p:grpSpPr>
          <a:xfrm>
            <a:off x="12336832" y="-47627"/>
            <a:ext cx="2146029" cy="6948000"/>
            <a:chOff x="9252624" y="-47626"/>
            <a:chExt cx="1609522" cy="6948000"/>
          </a:xfrm>
        </p:grpSpPr>
        <p:sp>
          <p:nvSpPr>
            <p:cNvPr id="16" name="Afgeronde rechthoek 15"/>
            <p:cNvSpPr>
              <a:spLocks noSelect="1"/>
            </p:cNvSpPr>
            <p:nvPr userDrawn="1"/>
          </p:nvSpPr>
          <p:spPr>
            <a:xfrm>
              <a:off x="9252624" y="-47626"/>
              <a:ext cx="1609522" cy="694800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900" noProof="1">
                  <a:solidFill>
                    <a:schemeClr val="tx1"/>
                  </a:solidFill>
                </a:rPr>
                <a:t>Klik op het pijltje naast Nieuwe dia om een nieuwe dia aan te maken. Kies een van de indelingen.</a:t>
              </a:r>
            </a:p>
            <a:p>
              <a:pPr algn="l"/>
              <a:endParaRPr lang="nl-NL" sz="900" noProof="1">
                <a:solidFill>
                  <a:schemeClr val="tx1"/>
                </a:solidFill>
              </a:endParaRPr>
            </a:p>
            <a:p>
              <a:pPr algn="l"/>
              <a:r>
                <a:rPr lang="nl-NL" sz="900" noProof="1">
                  <a:solidFill>
                    <a:schemeClr val="tx1"/>
                  </a:solidFill>
                </a:rPr>
                <a:t>Klik op Indeling als de dia opnieuw moet worden aangepast aan de huidige indeling, of om een andere indeling toe te passen.</a:t>
              </a:r>
            </a:p>
            <a:p>
              <a:pPr algn="l"/>
              <a:endParaRPr lang="nl-NL" sz="900" noProof="1">
                <a:solidFill>
                  <a:schemeClr val="tx1"/>
                </a:solidFill>
              </a:endParaRPr>
            </a:p>
            <a:p>
              <a:pPr algn="l"/>
              <a:r>
                <a:rPr lang="nl-NL" sz="900" noProof="1">
                  <a:solidFill>
                    <a:schemeClr val="tx1"/>
                  </a:solidFill>
                </a:rPr>
                <a:t>De tekstvakken van de dia’s hebben allen 9 niveaus.</a:t>
              </a:r>
            </a:p>
            <a:p>
              <a:pPr algn="l"/>
              <a:r>
                <a:rPr lang="nl-NL" sz="900" noProof="1">
                  <a:solidFill>
                    <a:schemeClr val="tx1"/>
                  </a:solidFill>
                </a:rPr>
                <a:t>Eerste, tweede en derde niveau hebben</a:t>
              </a:r>
              <a:r>
                <a:rPr lang="nl-NL" sz="900" baseline="0" noProof="1">
                  <a:solidFill>
                    <a:schemeClr val="tx1"/>
                  </a:solidFill>
                </a:rPr>
                <a:t> een opsomming. Het vierde niveau is bold en geschikt voor een kopje.</a:t>
              </a:r>
            </a:p>
            <a:p>
              <a:pPr algn="l"/>
              <a:r>
                <a:rPr lang="nl-NL" sz="900" baseline="0" noProof="1">
                  <a:solidFill>
                    <a:schemeClr val="tx1"/>
                  </a:solidFill>
                </a:rPr>
                <a:t>Het vijfde niveau is voor de basistekst. Zowel niveau vier als vijf lijnen automatisch uit aan de linkerkantlijn.</a:t>
              </a:r>
            </a:p>
            <a:p>
              <a:pPr algn="l"/>
              <a:r>
                <a:rPr lang="nl-NL" sz="900" baseline="0" noProof="1">
                  <a:solidFill>
                    <a:schemeClr val="tx1"/>
                  </a:solidFill>
                </a:rPr>
                <a:t>Het zesde, zevende en achtste niveau lijnen uit onder resp. eerste, tweede en derde opsomming.</a:t>
              </a:r>
            </a:p>
            <a:p>
              <a:pPr algn="l"/>
              <a:r>
                <a:rPr lang="nl-NL" sz="900" baseline="0" noProof="1">
                  <a:solidFill>
                    <a:schemeClr val="tx1"/>
                  </a:solidFill>
                </a:rPr>
                <a:t>Het negende niveau is een kleiner lettertype dat uitlijnt aan de linkermarge. Deze is geschikt voor bijvoorbeeld een bijschrift.</a:t>
              </a:r>
            </a:p>
            <a:p>
              <a:pPr algn="l"/>
              <a:endParaRPr lang="nl-NL" sz="900" baseline="0" noProof="1">
                <a:solidFill>
                  <a:schemeClr val="tx1"/>
                </a:solidFill>
              </a:endParaRPr>
            </a:p>
            <a:p>
              <a:pPr algn="l"/>
              <a:r>
                <a:rPr lang="nl-NL" sz="900" b="1" baseline="0" noProof="1">
                  <a:solidFill>
                    <a:schemeClr val="tx1"/>
                  </a:solidFill>
                </a:rPr>
                <a:t>Let op:</a:t>
              </a:r>
              <a:r>
                <a:rPr lang="nl-NL" sz="900" b="0" baseline="0" noProof="1">
                  <a:solidFill>
                    <a:schemeClr val="tx1"/>
                  </a:solidFill>
                </a:rPr>
                <a:t> Let op: wissel van stijl met de knoppen voor lijstniveau verhogen of verlagen, of in MS Office met verkorte toetscombinatie Alt+Shift+← of Alt+Shift+→</a:t>
              </a:r>
            </a:p>
            <a:p>
              <a:pPr algn="l"/>
              <a:endParaRPr lang="nl-NL" sz="900" b="0" baseline="0" noProof="1">
                <a:solidFill>
                  <a:schemeClr val="tx1"/>
                </a:solidFill>
              </a:endParaRPr>
            </a:p>
            <a:p>
              <a:pPr algn="l"/>
              <a:endParaRPr lang="nl-NL" sz="900" b="0" baseline="0" noProof="1">
                <a:solidFill>
                  <a:schemeClr val="tx1"/>
                </a:solidFill>
              </a:endParaRPr>
            </a:p>
            <a:p>
              <a:pPr algn="l"/>
              <a:r>
                <a:rPr lang="nl-NL" sz="900" b="0" baseline="0" noProof="1">
                  <a:solidFill>
                    <a:schemeClr val="tx1"/>
                  </a:solidFill>
                </a:rPr>
                <a:t>Gebruik dus niet de standaard opsomming- knoppen van MS Office om de stijl te veranderen!</a:t>
              </a:r>
              <a:endParaRPr lang="nl-NL" sz="900" b="1" noProof="1">
                <a:solidFill>
                  <a:schemeClr val="tx1"/>
                </a:solidFill>
              </a:endParaRPr>
            </a:p>
          </p:txBody>
        </p:sp>
        <p:pic>
          <p:nvPicPr>
            <p:cNvPr id="17" name="Afbeelding 16" descr="knoppen inspringen.png"/>
            <p:cNvPicPr>
              <a:picLocks noSelect="1" noChangeAspect="1"/>
            </p:cNvPicPr>
            <p:nvPr userDrawn="1"/>
          </p:nvPicPr>
          <p:blipFill>
            <a:blip r:embed="rId14"/>
            <a:stretch>
              <a:fillRect/>
            </a:stretch>
          </p:blipFill>
          <p:spPr>
            <a:xfrm>
              <a:off x="9664584" y="5669775"/>
              <a:ext cx="419100" cy="228600"/>
            </a:xfrm>
            <a:prstGeom prst="rect">
              <a:avLst/>
            </a:prstGeom>
          </p:spPr>
        </p:pic>
        <p:grpSp>
          <p:nvGrpSpPr>
            <p:cNvPr id="19" name="Groep 18"/>
            <p:cNvGrpSpPr>
              <a:grpSpLocks noSelect="1"/>
            </p:cNvGrpSpPr>
            <p:nvPr userDrawn="1"/>
          </p:nvGrpSpPr>
          <p:grpSpPr>
            <a:xfrm>
              <a:off x="9632100" y="6521279"/>
              <a:ext cx="752580" cy="285790"/>
              <a:chOff x="9670200" y="6559379"/>
              <a:chExt cx="752580" cy="285790"/>
            </a:xfrm>
          </p:grpSpPr>
          <p:pic>
            <p:nvPicPr>
              <p:cNvPr id="18" name="Afbeelding 17" descr="knoppen ms office niet gebruiken.png"/>
              <p:cNvPicPr>
                <a:picLocks noSelect="1" noChangeAspect="1"/>
              </p:cNvPicPr>
              <p:nvPr userDrawn="1"/>
            </p:nvPicPr>
            <p:blipFill>
              <a:blip r:embed="rId15"/>
              <a:stretch>
                <a:fillRect/>
              </a:stretch>
            </p:blipFill>
            <p:spPr>
              <a:xfrm>
                <a:off x="9670200" y="6559379"/>
                <a:ext cx="752580" cy="285790"/>
              </a:xfrm>
              <a:prstGeom prst="rect">
                <a:avLst/>
              </a:prstGeom>
            </p:spPr>
          </p:pic>
          <p:cxnSp>
            <p:nvCxnSpPr>
              <p:cNvPr id="22" name="Rechte verbindingslijn 21"/>
              <p:cNvCxnSpPr/>
              <p:nvPr userDrawn="1"/>
            </p:nvCxnSpPr>
            <p:spPr>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03556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377" rtl="0" eaLnBrk="1" latinLnBrk="0" hangingPunct="1">
        <a:spcBef>
          <a:spcPct val="0"/>
        </a:spcBef>
        <a:buNone/>
        <a:defRPr sz="3500" b="1" kern="1200">
          <a:solidFill>
            <a:schemeClr val="accent1"/>
          </a:solidFill>
          <a:latin typeface="+mj-lt"/>
          <a:ea typeface="+mj-ea"/>
          <a:cs typeface="+mj-cs"/>
        </a:defRPr>
      </a:lvl1pPr>
    </p:titleStyle>
    <p:bodyStyle>
      <a:lvl1pPr marL="215995" indent="-215995" algn="l" defTabSz="914377" rtl="0" eaLnBrk="1" latinLnBrk="0" hangingPunct="1">
        <a:spcBef>
          <a:spcPts val="0"/>
        </a:spcBef>
        <a:buClr>
          <a:schemeClr val="accent1"/>
        </a:buClr>
        <a:buSzPct val="65000"/>
        <a:buFont typeface="Wingdings" pitchFamily="2" charset="2"/>
        <a:buChar char=""/>
        <a:defRPr sz="2200" b="0" kern="1200">
          <a:solidFill>
            <a:schemeClr val="tx1"/>
          </a:solidFill>
          <a:latin typeface="+mn-lt"/>
          <a:ea typeface="+mn-ea"/>
          <a:cs typeface="+mn-cs"/>
        </a:defRPr>
      </a:lvl1pPr>
      <a:lvl2pPr marL="431989" indent="-215995" algn="l" defTabSz="914377" rtl="0" eaLnBrk="1" latinLnBrk="0" hangingPunct="1">
        <a:spcBef>
          <a:spcPts val="0"/>
        </a:spcBef>
        <a:buFont typeface="Corbel" pitchFamily="34" charset="0"/>
        <a:buChar char="–"/>
        <a:defRPr sz="2200" kern="1200">
          <a:solidFill>
            <a:schemeClr val="tx1"/>
          </a:solidFill>
          <a:latin typeface="+mn-lt"/>
          <a:ea typeface="+mn-ea"/>
          <a:cs typeface="+mn-cs"/>
        </a:defRPr>
      </a:lvl2pPr>
      <a:lvl3pPr marL="647984" indent="-215995" algn="l" defTabSz="914377" rtl="0" eaLnBrk="1" latinLnBrk="0" hangingPunct="1">
        <a:spcBef>
          <a:spcPts val="0"/>
        </a:spcBef>
        <a:buClrTx/>
        <a:buSzPct val="100000"/>
        <a:buFont typeface="Corbel" pitchFamily="34" charset="0"/>
        <a:buChar char="-"/>
        <a:defRPr sz="1800" kern="1200">
          <a:solidFill>
            <a:schemeClr val="tx1"/>
          </a:solidFill>
          <a:latin typeface="+mn-lt"/>
          <a:ea typeface="+mn-ea"/>
          <a:cs typeface="+mn-cs"/>
        </a:defRPr>
      </a:lvl3pPr>
      <a:lvl4pPr marL="0" indent="0" algn="l" defTabSz="914377" rtl="0" eaLnBrk="1" latinLnBrk="0" hangingPunct="1">
        <a:spcBef>
          <a:spcPts val="0"/>
        </a:spcBef>
        <a:buFont typeface="Corbel" pitchFamily="34" charset="0"/>
        <a:buNone/>
        <a:defRPr sz="2200" b="1" kern="1200">
          <a:solidFill>
            <a:schemeClr val="tx1"/>
          </a:solidFill>
          <a:latin typeface="+mn-lt"/>
          <a:ea typeface="+mn-ea"/>
          <a:cs typeface="+mn-cs"/>
        </a:defRPr>
      </a:lvl4pPr>
      <a:lvl5pPr marL="0" indent="0" algn="l" defTabSz="914377" rtl="0" eaLnBrk="1" latinLnBrk="0" hangingPunct="1">
        <a:spcBef>
          <a:spcPts val="0"/>
        </a:spcBef>
        <a:buFont typeface="Corbel" pitchFamily="34" charset="0"/>
        <a:buNone/>
        <a:defRPr sz="2200" kern="1200">
          <a:solidFill>
            <a:schemeClr val="tx1"/>
          </a:solidFill>
          <a:latin typeface="+mn-lt"/>
          <a:ea typeface="+mn-ea"/>
          <a:cs typeface="+mn-cs"/>
        </a:defRPr>
      </a:lvl5pPr>
      <a:lvl6pPr marL="215995" indent="0" algn="l" defTabSz="914377" rtl="0" eaLnBrk="1" latinLnBrk="0" hangingPunct="1">
        <a:spcBef>
          <a:spcPts val="0"/>
        </a:spcBef>
        <a:buFont typeface="Arial" pitchFamily="34" charset="0"/>
        <a:buNone/>
        <a:defRPr sz="2200" kern="1200">
          <a:solidFill>
            <a:schemeClr val="tx1"/>
          </a:solidFill>
          <a:latin typeface="+mn-lt"/>
          <a:ea typeface="+mn-ea"/>
          <a:cs typeface="+mn-cs"/>
        </a:defRPr>
      </a:lvl6pPr>
      <a:lvl7pPr marL="431989" indent="0" algn="l" defTabSz="914377" rtl="0" eaLnBrk="1" latinLnBrk="0" hangingPunct="1">
        <a:spcBef>
          <a:spcPts val="0"/>
        </a:spcBef>
        <a:buFont typeface="Arial" pitchFamily="34" charset="0"/>
        <a:buNone/>
        <a:defRPr sz="2200" kern="1200">
          <a:solidFill>
            <a:schemeClr val="tx1"/>
          </a:solidFill>
          <a:latin typeface="+mn-lt"/>
          <a:ea typeface="+mn-ea"/>
          <a:cs typeface="+mn-cs"/>
        </a:defRPr>
      </a:lvl7pPr>
      <a:lvl8pPr marL="647984" indent="0" algn="l" defTabSz="914377"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377"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hyperlink" Target="mailto:buurtbalans@amsterdam.n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microsoft.com/office/2018/10/relationships/comments" Target="../comments/modernComment_171_5FE797F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2.xml"/><Relationship Id="rId5" Type="http://schemas.openxmlformats.org/officeDocument/2006/relationships/image" Target="../media/image6.jpg"/><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2.xml"/><Relationship Id="rId5" Type="http://schemas.openxmlformats.org/officeDocument/2006/relationships/image" Target="../media/image6.jp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huisvestingkwetsbaregroepen.nl/hoe-werkt-het/buurtbalan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buurtbalans@amsterdam.nl" TargetMode="External"/><Relationship Id="rId2" Type="http://schemas.openxmlformats.org/officeDocument/2006/relationships/hyperlink" Target="https://www.huisvestingkwetsbaregroepen.nl/hoe-werkt-het/buurtbalans/" TargetMode="Externa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pixel&#10;&#10;Automatisch gegenereerde beschrijving">
            <a:extLst>
              <a:ext uri="{FF2B5EF4-FFF2-40B4-BE49-F238E27FC236}">
                <a16:creationId xmlns:a16="http://schemas.microsoft.com/office/drawing/2014/main" id="{5906F81F-B407-1995-515E-538D7B7DB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44809"/>
            <a:ext cx="12336086" cy="4334211"/>
          </a:xfrm>
          <a:prstGeom prst="rect">
            <a:avLst/>
          </a:prstGeom>
        </p:spPr>
      </p:pic>
      <p:sp>
        <p:nvSpPr>
          <p:cNvPr id="2" name="Titel 1">
            <a:extLst>
              <a:ext uri="{FF2B5EF4-FFF2-40B4-BE49-F238E27FC236}">
                <a16:creationId xmlns:a16="http://schemas.microsoft.com/office/drawing/2014/main" id="{8BEEC9B8-5A1C-12B8-9FDE-AF5D2B1674D1}"/>
              </a:ext>
            </a:extLst>
          </p:cNvPr>
          <p:cNvSpPr>
            <a:spLocks noGrp="1"/>
          </p:cNvSpPr>
          <p:nvPr>
            <p:ph type="ctrTitle"/>
          </p:nvPr>
        </p:nvSpPr>
        <p:spPr>
          <a:xfrm>
            <a:off x="592975" y="665090"/>
            <a:ext cx="8451273" cy="1870219"/>
          </a:xfrm>
        </p:spPr>
        <p:txBody>
          <a:bodyPr>
            <a:normAutofit fontScale="90000"/>
          </a:bodyPr>
          <a:lstStyle/>
          <a:p>
            <a:pPr algn="l"/>
            <a:r>
              <a:rPr lang="nl-NL" b="1" dirty="0">
                <a:solidFill>
                  <a:srgbClr val="FF0000"/>
                </a:solidFill>
                <a:latin typeface="Corbel" panose="020B0503020204020204" pitchFamily="34" charset="0"/>
              </a:rPr>
              <a:t>Buurtbalans: samen werken aan vitale buurten</a:t>
            </a:r>
          </a:p>
        </p:txBody>
      </p:sp>
      <p:sp>
        <p:nvSpPr>
          <p:cNvPr id="3" name="Ondertitel 2">
            <a:extLst>
              <a:ext uri="{FF2B5EF4-FFF2-40B4-BE49-F238E27FC236}">
                <a16:creationId xmlns:a16="http://schemas.microsoft.com/office/drawing/2014/main" id="{5CB19FD4-6BDA-85AB-C6C2-9C424E126DD6}"/>
              </a:ext>
            </a:extLst>
          </p:cNvPr>
          <p:cNvSpPr>
            <a:spLocks noGrp="1"/>
          </p:cNvSpPr>
          <p:nvPr>
            <p:ph type="subTitle" idx="1"/>
          </p:nvPr>
        </p:nvSpPr>
        <p:spPr>
          <a:xfrm>
            <a:off x="592975" y="2953645"/>
            <a:ext cx="9144000" cy="1655762"/>
          </a:xfrm>
        </p:spPr>
        <p:txBody>
          <a:bodyPr>
            <a:normAutofit/>
          </a:bodyPr>
          <a:lstStyle/>
          <a:p>
            <a:pPr algn="l"/>
            <a:endParaRPr lang="nl-NL" b="1" dirty="0">
              <a:latin typeface="Corbel" panose="020B0503020204020204" pitchFamily="34" charset="0"/>
            </a:endParaRPr>
          </a:p>
        </p:txBody>
      </p:sp>
      <p:pic>
        <p:nvPicPr>
          <p:cNvPr id="4" name="Afbeelding 3" descr="Afbeelding met tekst, Graphics, symbool, logo&#10;&#10;Automatisch gegenereerde beschrijving">
            <a:extLst>
              <a:ext uri="{FF2B5EF4-FFF2-40B4-BE49-F238E27FC236}">
                <a16:creationId xmlns:a16="http://schemas.microsoft.com/office/drawing/2014/main" id="{256B2BB4-3405-02AF-FF3A-2086D57ECD08}"/>
              </a:ext>
            </a:extLst>
          </p:cNvPr>
          <p:cNvPicPr>
            <a:picLocks noChangeAspect="1"/>
          </p:cNvPicPr>
          <p:nvPr/>
        </p:nvPicPr>
        <p:blipFill>
          <a:blip r:embed="rId3"/>
          <a:stretch>
            <a:fillRect/>
          </a:stretch>
        </p:blipFill>
        <p:spPr>
          <a:xfrm>
            <a:off x="9975993" y="181517"/>
            <a:ext cx="1999592" cy="1999592"/>
          </a:xfrm>
          <a:prstGeom prst="rect">
            <a:avLst/>
          </a:prstGeom>
        </p:spPr>
      </p:pic>
    </p:spTree>
    <p:extLst>
      <p:ext uri="{BB962C8B-B14F-4D97-AF65-F5344CB8AC3E}">
        <p14:creationId xmlns:p14="http://schemas.microsoft.com/office/powerpoint/2010/main" val="117839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A18DB-E539-662F-3D0B-876F45F431BA}"/>
              </a:ext>
            </a:extLst>
          </p:cNvPr>
          <p:cNvSpPr>
            <a:spLocks noGrp="1"/>
          </p:cNvSpPr>
          <p:nvPr>
            <p:ph type="title"/>
          </p:nvPr>
        </p:nvSpPr>
        <p:spPr>
          <a:xfrm>
            <a:off x="838200" y="498128"/>
            <a:ext cx="10515600" cy="1325563"/>
          </a:xfrm>
        </p:spPr>
        <p:txBody>
          <a:bodyPr/>
          <a:lstStyle/>
          <a:p>
            <a:r>
              <a:rPr lang="nl-NL" b="1" dirty="0">
                <a:solidFill>
                  <a:srgbClr val="FF0000"/>
                </a:solidFill>
                <a:latin typeface="Corbel" panose="020B0503020204020204" pitchFamily="34" charset="0"/>
              </a:rPr>
              <a:t>Ondersteuning en hulpmiddelen  </a:t>
            </a:r>
          </a:p>
        </p:txBody>
      </p:sp>
      <p:sp>
        <p:nvSpPr>
          <p:cNvPr id="3" name="Tijdelijke aanduiding voor inhoud 2">
            <a:extLst>
              <a:ext uri="{FF2B5EF4-FFF2-40B4-BE49-F238E27FC236}">
                <a16:creationId xmlns:a16="http://schemas.microsoft.com/office/drawing/2014/main" id="{DECD0ACB-3936-9DA8-9623-F88EDDDF00B2}"/>
              </a:ext>
            </a:extLst>
          </p:cNvPr>
          <p:cNvSpPr>
            <a:spLocks noGrp="1"/>
          </p:cNvSpPr>
          <p:nvPr>
            <p:ph idx="1"/>
          </p:nvPr>
        </p:nvSpPr>
        <p:spPr>
          <a:xfrm>
            <a:off x="838200" y="1823691"/>
            <a:ext cx="10515600" cy="4351338"/>
          </a:xfrm>
        </p:spPr>
        <p:txBody>
          <a:bodyPr>
            <a:normAutofit/>
          </a:bodyPr>
          <a:lstStyle/>
          <a:p>
            <a:pPr>
              <a:lnSpc>
                <a:spcPct val="150000"/>
              </a:lnSpc>
              <a:buFont typeface="Wingdings" panose="05000000000000000000" pitchFamily="2" charset="2"/>
              <a:buChar char="§"/>
            </a:pPr>
            <a:r>
              <a:rPr lang="nl-NL" dirty="0">
                <a:latin typeface="Corbel" panose="020B0503020204020204" pitchFamily="34" charset="0"/>
              </a:rPr>
              <a:t>Startpakket </a:t>
            </a:r>
          </a:p>
          <a:p>
            <a:pPr>
              <a:lnSpc>
                <a:spcPct val="150000"/>
              </a:lnSpc>
              <a:buFont typeface="Wingdings" panose="05000000000000000000" pitchFamily="2" charset="2"/>
              <a:buChar char="§"/>
            </a:pPr>
            <a:r>
              <a:rPr lang="nl-NL" dirty="0">
                <a:latin typeface="Corbel" panose="020B0503020204020204" pitchFamily="34" charset="0"/>
              </a:rPr>
              <a:t>Commitment van Team Onderzoek Stadsdelen</a:t>
            </a:r>
          </a:p>
          <a:p>
            <a:pPr>
              <a:lnSpc>
                <a:spcPct val="150000"/>
              </a:lnSpc>
              <a:buFont typeface="Wingdings" panose="05000000000000000000" pitchFamily="2" charset="2"/>
              <a:buChar char="§"/>
            </a:pPr>
            <a:r>
              <a:rPr lang="nl-NL" dirty="0">
                <a:latin typeface="Corbel" panose="020B0503020204020204" pitchFamily="34" charset="0"/>
              </a:rPr>
              <a:t>Werkafspraken met data-leveranciers</a:t>
            </a:r>
          </a:p>
          <a:p>
            <a:pPr>
              <a:lnSpc>
                <a:spcPct val="150000"/>
              </a:lnSpc>
              <a:buFont typeface="Wingdings" panose="05000000000000000000" pitchFamily="2" charset="2"/>
              <a:buChar char="§"/>
            </a:pPr>
            <a:r>
              <a:rPr lang="nl-NL" dirty="0">
                <a:latin typeface="Corbel" panose="020B0503020204020204" pitchFamily="34" charset="0"/>
              </a:rPr>
              <a:t>Leernetwerk</a:t>
            </a:r>
          </a:p>
          <a:p>
            <a:pPr>
              <a:lnSpc>
                <a:spcPct val="150000"/>
              </a:lnSpc>
              <a:buFont typeface="Wingdings" panose="05000000000000000000" pitchFamily="2" charset="2"/>
              <a:buChar char="§"/>
            </a:pPr>
            <a:r>
              <a:rPr lang="nl-NL" dirty="0">
                <a:latin typeface="Corbel" panose="020B0503020204020204" pitchFamily="34" charset="0"/>
              </a:rPr>
              <a:t>Promotieplan</a:t>
            </a:r>
          </a:p>
          <a:p>
            <a:pPr>
              <a:lnSpc>
                <a:spcPct val="150000"/>
              </a:lnSpc>
              <a:buFont typeface="Wingdings" panose="05000000000000000000" pitchFamily="2" charset="2"/>
              <a:buChar char="§"/>
            </a:pPr>
            <a:r>
              <a:rPr lang="nl-NL" dirty="0">
                <a:latin typeface="Corbel" panose="020B0503020204020204" pitchFamily="34" charset="0"/>
              </a:rPr>
              <a:t>Format Privacy-afspraken</a:t>
            </a:r>
          </a:p>
          <a:p>
            <a:endParaRPr lang="nl-NL" dirty="0"/>
          </a:p>
          <a:p>
            <a:endParaRPr lang="nl-NL" dirty="0"/>
          </a:p>
          <a:p>
            <a:endParaRPr lang="nl-NL" dirty="0"/>
          </a:p>
          <a:p>
            <a:endParaRPr lang="nl-NL" dirty="0"/>
          </a:p>
        </p:txBody>
      </p:sp>
      <p:pic>
        <p:nvPicPr>
          <p:cNvPr id="6" name="Afbeelding 5">
            <a:extLst>
              <a:ext uri="{FF2B5EF4-FFF2-40B4-BE49-F238E27FC236}">
                <a16:creationId xmlns:a16="http://schemas.microsoft.com/office/drawing/2014/main" id="{4ABEAFA8-DF1F-AEF3-AD89-04378083DEB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5398" y="6252524"/>
            <a:ext cx="4931410" cy="283210"/>
          </a:xfrm>
          <a:prstGeom prst="rect">
            <a:avLst/>
          </a:prstGeom>
          <a:noFill/>
          <a:ln>
            <a:noFill/>
          </a:ln>
        </p:spPr>
      </p:pic>
      <p:pic>
        <p:nvPicPr>
          <p:cNvPr id="12" name="Graphic 11" descr="Open boek met tafellamp, boeken, pen en potlood">
            <a:extLst>
              <a:ext uri="{FF2B5EF4-FFF2-40B4-BE49-F238E27FC236}">
                <a16:creationId xmlns:a16="http://schemas.microsoft.com/office/drawing/2014/main" id="{F0B949CE-DF2C-6872-79F0-B3DF7A5B85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4728" y="3268462"/>
            <a:ext cx="3117272" cy="3117272"/>
          </a:xfrm>
          <a:prstGeom prst="rect">
            <a:avLst/>
          </a:prstGeom>
        </p:spPr>
      </p:pic>
      <p:pic>
        <p:nvPicPr>
          <p:cNvPr id="14" name="Graphic 13" descr="Laptop met telefoon en rekenmachine">
            <a:extLst>
              <a:ext uri="{FF2B5EF4-FFF2-40B4-BE49-F238E27FC236}">
                <a16:creationId xmlns:a16="http://schemas.microsoft.com/office/drawing/2014/main" id="{DF4796C9-D3D4-B19C-4CF5-1FD848F387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96349" y="2546154"/>
            <a:ext cx="4170459" cy="4170459"/>
          </a:xfrm>
          <a:prstGeom prst="rect">
            <a:avLst/>
          </a:prstGeom>
        </p:spPr>
      </p:pic>
    </p:spTree>
    <p:extLst>
      <p:ext uri="{BB962C8B-B14F-4D97-AF65-F5344CB8AC3E}">
        <p14:creationId xmlns:p14="http://schemas.microsoft.com/office/powerpoint/2010/main" val="2163445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D384EF72-C62B-D4A3-80AC-25B35B5D73C3}"/>
              </a:ext>
            </a:extLst>
          </p:cNvPr>
          <p:cNvSpPr txBox="1"/>
          <p:nvPr/>
        </p:nvSpPr>
        <p:spPr>
          <a:xfrm>
            <a:off x="492167" y="3325298"/>
            <a:ext cx="7387128" cy="1692771"/>
          </a:xfrm>
          <a:prstGeom prst="rect">
            <a:avLst/>
          </a:prstGeom>
          <a:noFill/>
        </p:spPr>
        <p:txBody>
          <a:bodyPr wrap="square">
            <a:spAutoFit/>
          </a:bodyPr>
          <a:lstStyle/>
          <a:p>
            <a:pPr defTabSz="1219170"/>
            <a:r>
              <a:rPr lang="nl-NL" sz="2400" b="1" dirty="0">
                <a:solidFill>
                  <a:srgbClr val="FF0000"/>
                </a:solidFill>
                <a:latin typeface="Calibri" panose="020F0502020204030204"/>
              </a:rPr>
              <a:t>Stedelijke Regiegroep Buurtbalans:</a:t>
            </a:r>
          </a:p>
          <a:p>
            <a:pPr defTabSz="1219170"/>
            <a:r>
              <a:rPr lang="nl-NL" sz="2000" dirty="0">
                <a:solidFill>
                  <a:prstClr val="black"/>
                </a:solidFill>
                <a:latin typeface="Calibri" panose="020F0502020204030204"/>
              </a:rPr>
              <a:t>Kirsten Simhoffer, Gemeente Amsterdam;</a:t>
            </a:r>
          </a:p>
          <a:p>
            <a:pPr defTabSz="1219170"/>
            <a:r>
              <a:rPr lang="nl-NL" sz="2000" dirty="0">
                <a:solidFill>
                  <a:prstClr val="black"/>
                </a:solidFill>
                <a:latin typeface="Calibri" panose="020F0502020204030204"/>
              </a:rPr>
              <a:t>Andy Tarenskeen, Leger des Heils;</a:t>
            </a:r>
          </a:p>
          <a:p>
            <a:pPr defTabSz="1219170"/>
            <a:r>
              <a:rPr lang="nl-NL" sz="2000" dirty="0">
                <a:solidFill>
                  <a:prstClr val="black"/>
                </a:solidFill>
                <a:latin typeface="Calibri" panose="020F0502020204030204"/>
              </a:rPr>
              <a:t>Arina Dijksma, Eigen Haard;</a:t>
            </a:r>
          </a:p>
          <a:p>
            <a:pPr defTabSz="1219170"/>
            <a:r>
              <a:rPr lang="nl-NL" sz="2000" dirty="0">
                <a:solidFill>
                  <a:prstClr val="black"/>
                </a:solidFill>
                <a:latin typeface="Calibri" panose="020F0502020204030204"/>
              </a:rPr>
              <a:t>Roland Oude Ophuis, stadsdeel Nieuw West</a:t>
            </a:r>
          </a:p>
        </p:txBody>
      </p:sp>
      <p:sp>
        <p:nvSpPr>
          <p:cNvPr id="2" name="Titel 1">
            <a:extLst>
              <a:ext uri="{FF2B5EF4-FFF2-40B4-BE49-F238E27FC236}">
                <a16:creationId xmlns:a16="http://schemas.microsoft.com/office/drawing/2014/main" id="{4FA5BC3B-261C-2807-3A65-912E4D7465D3}"/>
              </a:ext>
            </a:extLst>
          </p:cNvPr>
          <p:cNvSpPr>
            <a:spLocks noGrp="1"/>
          </p:cNvSpPr>
          <p:nvPr>
            <p:ph type="title"/>
          </p:nvPr>
        </p:nvSpPr>
        <p:spPr>
          <a:xfrm>
            <a:off x="400399" y="129353"/>
            <a:ext cx="9832568" cy="782628"/>
          </a:xfrm>
        </p:spPr>
        <p:txBody>
          <a:bodyPr>
            <a:normAutofit/>
          </a:bodyPr>
          <a:lstStyle/>
          <a:p>
            <a:r>
              <a:rPr lang="nl-NL" b="1" dirty="0" err="1">
                <a:solidFill>
                  <a:srgbClr val="FF0000"/>
                </a:solidFill>
                <a:latin typeface="Corbel" panose="020B0503020204020204" pitchFamily="34" charset="0"/>
              </a:rPr>
              <a:t>BuurtBalans</a:t>
            </a:r>
            <a:r>
              <a:rPr lang="nl-NL" b="1" dirty="0">
                <a:solidFill>
                  <a:srgbClr val="FF0000"/>
                </a:solidFill>
                <a:latin typeface="Corbel" panose="020B0503020204020204" pitchFamily="34" charset="0"/>
              </a:rPr>
              <a:t>: samen weet je meer!</a:t>
            </a:r>
            <a:endParaRPr lang="nl-NL" dirty="0"/>
          </a:p>
        </p:txBody>
      </p:sp>
      <p:sp>
        <p:nvSpPr>
          <p:cNvPr id="3" name="Tijdelijke aanduiding voor inhoud 2">
            <a:extLst>
              <a:ext uri="{FF2B5EF4-FFF2-40B4-BE49-F238E27FC236}">
                <a16:creationId xmlns:a16="http://schemas.microsoft.com/office/drawing/2014/main" id="{D3FEC5D9-25A4-1AE3-2118-55A35EDD101F}"/>
              </a:ext>
            </a:extLst>
          </p:cNvPr>
          <p:cNvSpPr>
            <a:spLocks noGrp="1"/>
          </p:cNvSpPr>
          <p:nvPr>
            <p:ph idx="1"/>
          </p:nvPr>
        </p:nvSpPr>
        <p:spPr>
          <a:xfrm>
            <a:off x="414502" y="1377248"/>
            <a:ext cx="5549229" cy="1223185"/>
          </a:xfrm>
        </p:spPr>
        <p:txBody>
          <a:bodyPr>
            <a:normAutofit fontScale="92500" lnSpcReduction="20000"/>
          </a:bodyPr>
          <a:lstStyle/>
          <a:p>
            <a:pPr>
              <a:buFont typeface="Wingdings" panose="05000000000000000000" pitchFamily="2" charset="2"/>
              <a:buChar char="§"/>
            </a:pPr>
            <a:r>
              <a:rPr lang="nl-NL" dirty="0">
                <a:latin typeface="Corbel" panose="020B0503020204020204" pitchFamily="34" charset="0"/>
              </a:rPr>
              <a:t>Bottom-up Buurtbalans stimuleren </a:t>
            </a:r>
          </a:p>
          <a:p>
            <a:pPr>
              <a:buFont typeface="Wingdings" panose="05000000000000000000" pitchFamily="2" charset="2"/>
              <a:buChar char="§"/>
            </a:pPr>
            <a:r>
              <a:rPr lang="nl-NL" dirty="0">
                <a:latin typeface="Corbel" panose="020B0503020204020204" pitchFamily="34" charset="0"/>
              </a:rPr>
              <a:t>Een gezamenlijke aanpak buurten</a:t>
            </a:r>
          </a:p>
          <a:p>
            <a:pPr>
              <a:buFont typeface="Wingdings" panose="05000000000000000000" pitchFamily="2" charset="2"/>
              <a:buChar char="§"/>
            </a:pPr>
            <a:r>
              <a:rPr lang="nl-NL" dirty="0">
                <a:latin typeface="Corbel" panose="020B0503020204020204" pitchFamily="34" charset="0"/>
              </a:rPr>
              <a:t>Kennis delen</a:t>
            </a:r>
          </a:p>
          <a:p>
            <a:pPr>
              <a:buFont typeface="Wingdings" panose="05000000000000000000" pitchFamily="2" charset="2"/>
              <a:buChar char="§"/>
            </a:pPr>
            <a:endParaRPr lang="nl-NL" dirty="0">
              <a:latin typeface="Corbel" panose="020B0503020204020204" pitchFamily="34" charset="0"/>
            </a:endParaRPr>
          </a:p>
          <a:p>
            <a:pPr marL="0" indent="0">
              <a:buNone/>
            </a:pPr>
            <a:endParaRPr lang="nl-NL" dirty="0"/>
          </a:p>
          <a:p>
            <a:endParaRPr lang="nl-NL" dirty="0"/>
          </a:p>
        </p:txBody>
      </p:sp>
      <p:sp>
        <p:nvSpPr>
          <p:cNvPr id="5" name="Gelijkbenige driehoek 4">
            <a:extLst>
              <a:ext uri="{FF2B5EF4-FFF2-40B4-BE49-F238E27FC236}">
                <a16:creationId xmlns:a16="http://schemas.microsoft.com/office/drawing/2014/main" id="{3BC88447-A0CC-22A3-1A49-A1B234EAB11A}"/>
              </a:ext>
            </a:extLst>
          </p:cNvPr>
          <p:cNvSpPr/>
          <p:nvPr/>
        </p:nvSpPr>
        <p:spPr>
          <a:xfrm>
            <a:off x="6502416" y="1988841"/>
            <a:ext cx="4389120" cy="3737495"/>
          </a:xfrm>
          <a:prstGeom prst="triangle">
            <a:avLst/>
          </a:prstGeom>
          <a:solidFill>
            <a:srgbClr val="C00000"/>
          </a:solidFill>
          <a:ln>
            <a:solidFill>
              <a:schemeClr val="tx1"/>
            </a:solidFill>
          </a:ln>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nl-NL" b="1" dirty="0">
              <a:ln w="22225">
                <a:solidFill>
                  <a:srgbClr val="ED7D31"/>
                </a:solidFill>
                <a:prstDash val="solid"/>
              </a:ln>
              <a:solidFill>
                <a:srgbClr val="ED7D31">
                  <a:lumMod val="40000"/>
                  <a:lumOff val="60000"/>
                </a:srgbClr>
              </a:solidFill>
              <a:latin typeface="Calibri" panose="020F0502020204030204"/>
            </a:endParaRPr>
          </a:p>
        </p:txBody>
      </p:sp>
      <p:sp>
        <p:nvSpPr>
          <p:cNvPr id="7" name="Tekstvak 6">
            <a:extLst>
              <a:ext uri="{FF2B5EF4-FFF2-40B4-BE49-F238E27FC236}">
                <a16:creationId xmlns:a16="http://schemas.microsoft.com/office/drawing/2014/main" id="{C022DD3D-3666-FE8D-18A3-12D50579023D}"/>
              </a:ext>
            </a:extLst>
          </p:cNvPr>
          <p:cNvSpPr txBox="1"/>
          <p:nvPr/>
        </p:nvSpPr>
        <p:spPr>
          <a:xfrm>
            <a:off x="7223761" y="1553032"/>
            <a:ext cx="3009207" cy="369332"/>
          </a:xfrm>
          <a:prstGeom prst="rect">
            <a:avLst/>
          </a:prstGeom>
          <a:noFill/>
        </p:spPr>
        <p:txBody>
          <a:bodyPr wrap="square" rtlCol="0">
            <a:spAutoFit/>
          </a:bodyPr>
          <a:lstStyle/>
          <a:p>
            <a:pPr algn="ctr" defTabSz="914377"/>
            <a:r>
              <a:rPr lang="nl-NL" b="1" dirty="0">
                <a:solidFill>
                  <a:prstClr val="black"/>
                </a:solidFill>
                <a:latin typeface="Corbel" panose="020B0503020204020204" pitchFamily="34" charset="0"/>
              </a:rPr>
              <a:t>Zorgaanbieders</a:t>
            </a:r>
          </a:p>
        </p:txBody>
      </p:sp>
      <p:sp>
        <p:nvSpPr>
          <p:cNvPr id="8" name="Tekstvak 7">
            <a:extLst>
              <a:ext uri="{FF2B5EF4-FFF2-40B4-BE49-F238E27FC236}">
                <a16:creationId xmlns:a16="http://schemas.microsoft.com/office/drawing/2014/main" id="{65A219AB-9187-A2E7-133C-F266005893E5}"/>
              </a:ext>
            </a:extLst>
          </p:cNvPr>
          <p:cNvSpPr txBox="1"/>
          <p:nvPr/>
        </p:nvSpPr>
        <p:spPr>
          <a:xfrm>
            <a:off x="9649047" y="5843072"/>
            <a:ext cx="3009207" cy="369332"/>
          </a:xfrm>
          <a:prstGeom prst="rect">
            <a:avLst/>
          </a:prstGeom>
          <a:noFill/>
        </p:spPr>
        <p:txBody>
          <a:bodyPr wrap="square" rtlCol="0">
            <a:spAutoFit/>
          </a:bodyPr>
          <a:lstStyle/>
          <a:p>
            <a:pPr algn="ctr" defTabSz="914377"/>
            <a:r>
              <a:rPr lang="nl-NL" b="1" dirty="0">
                <a:solidFill>
                  <a:prstClr val="black"/>
                </a:solidFill>
                <a:latin typeface="Corbel" panose="020B0503020204020204" pitchFamily="34" charset="0"/>
              </a:rPr>
              <a:t>Gemeente</a:t>
            </a:r>
          </a:p>
        </p:txBody>
      </p:sp>
      <p:sp>
        <p:nvSpPr>
          <p:cNvPr id="9" name="Tekstvak 8">
            <a:extLst>
              <a:ext uri="{FF2B5EF4-FFF2-40B4-BE49-F238E27FC236}">
                <a16:creationId xmlns:a16="http://schemas.microsoft.com/office/drawing/2014/main" id="{D693919D-8200-9281-981D-C8CE384A1A50}"/>
              </a:ext>
            </a:extLst>
          </p:cNvPr>
          <p:cNvSpPr txBox="1"/>
          <p:nvPr/>
        </p:nvSpPr>
        <p:spPr>
          <a:xfrm>
            <a:off x="5041026" y="5863811"/>
            <a:ext cx="3009207" cy="369332"/>
          </a:xfrm>
          <a:prstGeom prst="rect">
            <a:avLst/>
          </a:prstGeom>
          <a:noFill/>
        </p:spPr>
        <p:txBody>
          <a:bodyPr wrap="square" rtlCol="0">
            <a:spAutoFit/>
          </a:bodyPr>
          <a:lstStyle/>
          <a:p>
            <a:pPr algn="ctr" defTabSz="914377"/>
            <a:r>
              <a:rPr lang="nl-NL" b="1" dirty="0">
                <a:solidFill>
                  <a:prstClr val="black"/>
                </a:solidFill>
                <a:latin typeface="Corbel" panose="020B0503020204020204" pitchFamily="34" charset="0"/>
              </a:rPr>
              <a:t>Woningcorporaties</a:t>
            </a:r>
          </a:p>
        </p:txBody>
      </p:sp>
      <p:cxnSp>
        <p:nvCxnSpPr>
          <p:cNvPr id="11" name="Rechte verbindingslijn met pijl 10">
            <a:extLst>
              <a:ext uri="{FF2B5EF4-FFF2-40B4-BE49-F238E27FC236}">
                <a16:creationId xmlns:a16="http://schemas.microsoft.com/office/drawing/2014/main" id="{DEC71815-5560-C23E-C620-DBE5E049B8BB}"/>
              </a:ext>
            </a:extLst>
          </p:cNvPr>
          <p:cNvCxnSpPr>
            <a:cxnSpLocks/>
          </p:cNvCxnSpPr>
          <p:nvPr/>
        </p:nvCxnSpPr>
        <p:spPr>
          <a:xfrm>
            <a:off x="9022476" y="2018122"/>
            <a:ext cx="2298075" cy="373749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6" name="Rechte verbindingslijn met pijl 15">
            <a:extLst>
              <a:ext uri="{FF2B5EF4-FFF2-40B4-BE49-F238E27FC236}">
                <a16:creationId xmlns:a16="http://schemas.microsoft.com/office/drawing/2014/main" id="{EFD16867-A75C-8069-09B2-49D6C3B4D176}"/>
              </a:ext>
            </a:extLst>
          </p:cNvPr>
          <p:cNvCxnSpPr/>
          <p:nvPr/>
        </p:nvCxnSpPr>
        <p:spPr>
          <a:xfrm flipH="1">
            <a:off x="6068289" y="2034747"/>
            <a:ext cx="2294313" cy="373749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8" name="Rechte verbindingslijn met pijl 17">
            <a:extLst>
              <a:ext uri="{FF2B5EF4-FFF2-40B4-BE49-F238E27FC236}">
                <a16:creationId xmlns:a16="http://schemas.microsoft.com/office/drawing/2014/main" id="{746844E8-C136-9FF0-4F15-659ECFAA0575}"/>
              </a:ext>
            </a:extLst>
          </p:cNvPr>
          <p:cNvCxnSpPr>
            <a:cxnSpLocks/>
          </p:cNvCxnSpPr>
          <p:nvPr/>
        </p:nvCxnSpPr>
        <p:spPr>
          <a:xfrm flipH="1">
            <a:off x="7576410" y="6048478"/>
            <a:ext cx="2892131"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6" name="Afbeelding 5" descr="Afbeelding met tekst, Graphics, symbool, logo&#10;&#10;Automatisch gegenereerde beschrijving">
            <a:extLst>
              <a:ext uri="{FF2B5EF4-FFF2-40B4-BE49-F238E27FC236}">
                <a16:creationId xmlns:a16="http://schemas.microsoft.com/office/drawing/2014/main" id="{4D5576E2-3649-BE2F-66CD-DE8043543C6D}"/>
              </a:ext>
            </a:extLst>
          </p:cNvPr>
          <p:cNvPicPr>
            <a:picLocks noChangeAspect="1"/>
          </p:cNvPicPr>
          <p:nvPr/>
        </p:nvPicPr>
        <p:blipFill>
          <a:blip r:embed="rId2"/>
          <a:stretch>
            <a:fillRect/>
          </a:stretch>
        </p:blipFill>
        <p:spPr>
          <a:xfrm>
            <a:off x="10208840" y="5680"/>
            <a:ext cx="1983161" cy="1983161"/>
          </a:xfrm>
          <a:prstGeom prst="rect">
            <a:avLst/>
          </a:prstGeom>
        </p:spPr>
      </p:pic>
      <p:sp>
        <p:nvSpPr>
          <p:cNvPr id="26" name="Tekstvak 25">
            <a:extLst>
              <a:ext uri="{FF2B5EF4-FFF2-40B4-BE49-F238E27FC236}">
                <a16:creationId xmlns:a16="http://schemas.microsoft.com/office/drawing/2014/main" id="{26058D18-68A9-52EB-7880-35259D000F21}"/>
              </a:ext>
            </a:extLst>
          </p:cNvPr>
          <p:cNvSpPr txBox="1"/>
          <p:nvPr/>
        </p:nvSpPr>
        <p:spPr>
          <a:xfrm>
            <a:off x="492183" y="5863811"/>
            <a:ext cx="6327422" cy="369332"/>
          </a:xfrm>
          <a:prstGeom prst="rect">
            <a:avLst/>
          </a:prstGeom>
          <a:noFill/>
        </p:spPr>
        <p:txBody>
          <a:bodyPr wrap="square">
            <a:spAutoFit/>
          </a:bodyPr>
          <a:lstStyle/>
          <a:p>
            <a:r>
              <a:rPr lang="nl-NL" dirty="0">
                <a:hlinkClick r:id="rId3"/>
              </a:rPr>
              <a:t>buurtbalans@amsterdam.nl</a:t>
            </a:r>
            <a:endParaRPr lang="nl-NL" dirty="0"/>
          </a:p>
        </p:txBody>
      </p:sp>
    </p:spTree>
    <p:extLst>
      <p:ext uri="{BB962C8B-B14F-4D97-AF65-F5344CB8AC3E}">
        <p14:creationId xmlns:p14="http://schemas.microsoft.com/office/powerpoint/2010/main" val="3683682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EC9B8-5A1C-12B8-9FDE-AF5D2B1674D1}"/>
              </a:ext>
            </a:extLst>
          </p:cNvPr>
          <p:cNvSpPr>
            <a:spLocks noGrp="1"/>
          </p:cNvSpPr>
          <p:nvPr>
            <p:ph type="ctrTitle"/>
          </p:nvPr>
        </p:nvSpPr>
        <p:spPr>
          <a:xfrm>
            <a:off x="592974" y="278154"/>
            <a:ext cx="8451273" cy="780937"/>
          </a:xfrm>
        </p:spPr>
        <p:txBody>
          <a:bodyPr>
            <a:normAutofit/>
          </a:bodyPr>
          <a:lstStyle/>
          <a:p>
            <a:pPr algn="l">
              <a:lnSpc>
                <a:spcPts val="1200"/>
              </a:lnSpc>
            </a:pPr>
            <a:r>
              <a:rPr lang="nl-NL" sz="4400" b="1" dirty="0">
                <a:solidFill>
                  <a:srgbClr val="FF0000"/>
                </a:solidFill>
                <a:effectLst/>
                <a:latin typeface="Corbel" panose="020B0503020204020204" pitchFamily="34" charset="0"/>
                <a:ea typeface="Times New Roman" panose="02020603050405020304" pitchFamily="18" charset="0"/>
                <a:cs typeface="Times New Roman" panose="02020603050405020304" pitchFamily="18" charset="0"/>
              </a:rPr>
              <a:t>Wat is Buurtbalans? </a:t>
            </a:r>
            <a:endParaRPr lang="nl-NL" sz="4400" dirty="0">
              <a:solidFill>
                <a:srgbClr val="FF0000"/>
              </a:solidFill>
              <a:effectLst/>
              <a:latin typeface="Corbel" panose="020B0503020204020204" pitchFamily="34" charset="0"/>
              <a:ea typeface="Times New Roman" panose="02020603050405020304" pitchFamily="18" charset="0"/>
              <a:cs typeface="Times New Roman" panose="02020603050405020304" pitchFamily="18" charset="0"/>
            </a:endParaRPr>
          </a:p>
        </p:txBody>
      </p:sp>
      <p:sp>
        <p:nvSpPr>
          <p:cNvPr id="3" name="Ondertitel 2">
            <a:extLst>
              <a:ext uri="{FF2B5EF4-FFF2-40B4-BE49-F238E27FC236}">
                <a16:creationId xmlns:a16="http://schemas.microsoft.com/office/drawing/2014/main" id="{5CB19FD4-6BDA-85AB-C6C2-9C424E126DD6}"/>
              </a:ext>
            </a:extLst>
          </p:cNvPr>
          <p:cNvSpPr>
            <a:spLocks noGrp="1"/>
          </p:cNvSpPr>
          <p:nvPr>
            <p:ph type="subTitle" idx="1"/>
          </p:nvPr>
        </p:nvSpPr>
        <p:spPr>
          <a:xfrm>
            <a:off x="471465" y="1119147"/>
            <a:ext cx="10941601" cy="4735494"/>
          </a:xfrm>
        </p:spPr>
        <p:txBody>
          <a:bodyPr>
            <a:noAutofit/>
          </a:bodyPr>
          <a:lstStyle/>
          <a:p>
            <a:pPr marL="342900" indent="-342900" algn="l">
              <a:buFont typeface="Wingdings" panose="05000000000000000000" pitchFamily="2" charset="2"/>
              <a:buChar char="§"/>
            </a:pPr>
            <a:endParaRPr lang="nl-NL" sz="2800" dirty="0">
              <a:latin typeface="Corbel" panose="020B0503020204020204" pitchFamily="34" charset="0"/>
            </a:endParaRPr>
          </a:p>
          <a:p>
            <a:pPr marL="342900" indent="-342900" algn="l">
              <a:buFont typeface="Wingdings" panose="05000000000000000000" pitchFamily="2" charset="2"/>
              <a:buChar char="§"/>
            </a:pPr>
            <a:r>
              <a:rPr lang="nl-NL" sz="3200" dirty="0">
                <a:latin typeface="Corbel" panose="020B0503020204020204" pitchFamily="34" charset="0"/>
              </a:rPr>
              <a:t>Buurtgericht </a:t>
            </a:r>
            <a:r>
              <a:rPr lang="nl-NL" sz="3200" u="sng" dirty="0">
                <a:latin typeface="Corbel" panose="020B0503020204020204" pitchFamily="34" charset="0"/>
              </a:rPr>
              <a:t>samenwerken</a:t>
            </a:r>
            <a:r>
              <a:rPr lang="nl-NL" sz="3200" dirty="0">
                <a:latin typeface="Corbel" panose="020B0503020204020204" pitchFamily="34" charset="0"/>
              </a:rPr>
              <a:t> tussen buurtprofessionals en bewoners</a:t>
            </a:r>
          </a:p>
          <a:p>
            <a:pPr marL="342900" indent="-342900" algn="l">
              <a:buFont typeface="Wingdings" panose="05000000000000000000" pitchFamily="2" charset="2"/>
              <a:buChar char="§"/>
            </a:pPr>
            <a:endParaRPr lang="nl-NL" sz="3200" dirty="0">
              <a:latin typeface="Corbel" panose="020B0503020204020204" pitchFamily="34" charset="0"/>
            </a:endParaRPr>
          </a:p>
          <a:p>
            <a:pPr marL="342900" indent="-342900" algn="l">
              <a:buFont typeface="Wingdings" panose="05000000000000000000" pitchFamily="2" charset="2"/>
              <a:buChar char="§"/>
            </a:pPr>
            <a:r>
              <a:rPr lang="nl-NL" sz="3200" u="sng" dirty="0">
                <a:latin typeface="Corbel" panose="020B0503020204020204" pitchFamily="34" charset="0"/>
              </a:rPr>
              <a:t>Uitwisselen</a:t>
            </a:r>
            <a:r>
              <a:rPr lang="nl-NL" sz="3200" dirty="0">
                <a:latin typeface="Corbel" panose="020B0503020204020204" pitchFamily="34" charset="0"/>
              </a:rPr>
              <a:t> buurtkennis (data, ervaringen etc.)</a:t>
            </a:r>
          </a:p>
          <a:p>
            <a:pPr marL="342900" indent="-342900" algn="l">
              <a:lnSpc>
                <a:spcPct val="100000"/>
              </a:lnSpc>
              <a:buFont typeface="Wingdings" panose="05000000000000000000" pitchFamily="2" charset="2"/>
              <a:buChar char="§"/>
            </a:pPr>
            <a:endParaRPr lang="nl-NL" sz="3200" dirty="0">
              <a:latin typeface="Corbel" panose="020B0503020204020204" pitchFamily="34" charset="0"/>
            </a:endParaRPr>
          </a:p>
          <a:p>
            <a:pPr marL="342900" indent="-342900" algn="l">
              <a:lnSpc>
                <a:spcPct val="100000"/>
              </a:lnSpc>
              <a:buFont typeface="Wingdings" panose="05000000000000000000" pitchFamily="2" charset="2"/>
              <a:buChar char="§"/>
            </a:pPr>
            <a:r>
              <a:rPr lang="nl-NL" sz="3200" dirty="0">
                <a:latin typeface="Corbel" panose="020B0503020204020204" pitchFamily="34" charset="0"/>
              </a:rPr>
              <a:t>Gedeelde </a:t>
            </a:r>
            <a:r>
              <a:rPr lang="nl-NL" sz="3200" u="sng" dirty="0">
                <a:latin typeface="Corbel" panose="020B0503020204020204" pitchFamily="34" charset="0"/>
              </a:rPr>
              <a:t>inzicht</a:t>
            </a:r>
            <a:r>
              <a:rPr lang="nl-NL" sz="3200" dirty="0">
                <a:latin typeface="Corbel" panose="020B0503020204020204" pitchFamily="34" charset="0"/>
              </a:rPr>
              <a:t> en </a:t>
            </a:r>
            <a:r>
              <a:rPr lang="nl-NL" sz="3200" u="sng" dirty="0">
                <a:latin typeface="Corbel" panose="020B0503020204020204" pitchFamily="34" charset="0"/>
              </a:rPr>
              <a:t>focus</a:t>
            </a:r>
            <a:r>
              <a:rPr lang="nl-NL" sz="3200" dirty="0">
                <a:latin typeface="Corbel" panose="020B0503020204020204" pitchFamily="34" charset="0"/>
              </a:rPr>
              <a:t> buurt: in kracht en kwetsbaarheid</a:t>
            </a:r>
          </a:p>
          <a:p>
            <a:pPr marL="342900" indent="-342900" algn="l">
              <a:lnSpc>
                <a:spcPct val="100000"/>
              </a:lnSpc>
              <a:buFont typeface="Wingdings" panose="05000000000000000000" pitchFamily="2" charset="2"/>
              <a:buChar char="§"/>
            </a:pPr>
            <a:endParaRPr lang="nl-NL" sz="2800" dirty="0">
              <a:latin typeface="Corbel" panose="020B0503020204020204" pitchFamily="34" charset="0"/>
            </a:endParaRPr>
          </a:p>
          <a:p>
            <a:pPr algn="l"/>
            <a:endParaRPr lang="nl-NL" sz="1400" strike="sngStrike" dirty="0">
              <a:latin typeface="Corbel" panose="020B0503020204020204" pitchFamily="34" charset="0"/>
            </a:endParaRPr>
          </a:p>
        </p:txBody>
      </p:sp>
      <p:pic>
        <p:nvPicPr>
          <p:cNvPr id="6" name="Afbeelding 5">
            <a:extLst>
              <a:ext uri="{FF2B5EF4-FFF2-40B4-BE49-F238E27FC236}">
                <a16:creationId xmlns:a16="http://schemas.microsoft.com/office/drawing/2014/main" id="{B366847D-2BC1-CE08-4C7F-C7CEB3B065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7907" y="6327658"/>
            <a:ext cx="2234439" cy="283210"/>
          </a:xfrm>
          <a:prstGeom prst="rect">
            <a:avLst/>
          </a:prstGeom>
          <a:noFill/>
          <a:ln>
            <a:noFill/>
          </a:ln>
        </p:spPr>
      </p:pic>
      <p:pic>
        <p:nvPicPr>
          <p:cNvPr id="7" name="Afbeelding 6">
            <a:extLst>
              <a:ext uri="{FF2B5EF4-FFF2-40B4-BE49-F238E27FC236}">
                <a16:creationId xmlns:a16="http://schemas.microsoft.com/office/drawing/2014/main" id="{9D89F7DC-11E5-75DF-7456-C3B6ED3BFF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37189" y="4922234"/>
            <a:ext cx="1575877" cy="1405424"/>
          </a:xfrm>
          <a:prstGeom prst="rect">
            <a:avLst/>
          </a:prstGeom>
          <a:noFill/>
          <a:ln>
            <a:noFill/>
          </a:ln>
        </p:spPr>
      </p:pic>
      <p:pic>
        <p:nvPicPr>
          <p:cNvPr id="4" name="Afbeelding 3" descr="Afbeelding met tekst, Graphics, symbool, logo&#10;&#10;Automatisch gegenereerde beschrijving">
            <a:extLst>
              <a:ext uri="{FF2B5EF4-FFF2-40B4-BE49-F238E27FC236}">
                <a16:creationId xmlns:a16="http://schemas.microsoft.com/office/drawing/2014/main" id="{AA78DD36-DB7B-FE58-ECE6-1073FC4FA4C1}"/>
              </a:ext>
            </a:extLst>
          </p:cNvPr>
          <p:cNvPicPr>
            <a:picLocks noChangeAspect="1"/>
          </p:cNvPicPr>
          <p:nvPr/>
        </p:nvPicPr>
        <p:blipFill>
          <a:blip r:embed="rId5"/>
          <a:stretch>
            <a:fillRect/>
          </a:stretch>
        </p:blipFill>
        <p:spPr>
          <a:xfrm>
            <a:off x="10436620" y="278154"/>
            <a:ext cx="1405423" cy="1405423"/>
          </a:xfrm>
          <a:prstGeom prst="rect">
            <a:avLst/>
          </a:prstGeom>
        </p:spPr>
      </p:pic>
    </p:spTree>
    <p:extLst>
      <p:ext uri="{BB962C8B-B14F-4D97-AF65-F5344CB8AC3E}">
        <p14:creationId xmlns:p14="http://schemas.microsoft.com/office/powerpoint/2010/main" val="84595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519C36C3-62F9-5CBC-FD71-E8B7A2DEBA59}"/>
              </a:ext>
            </a:extLst>
          </p:cNvPr>
          <p:cNvSpPr/>
          <p:nvPr/>
        </p:nvSpPr>
        <p:spPr>
          <a:xfrm>
            <a:off x="4419270" y="2534320"/>
            <a:ext cx="1760000" cy="57074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914377"/>
            <a:endParaRPr lang="nl-NL" sz="1568" dirty="0">
              <a:solidFill>
                <a:prstClr val="white"/>
              </a:solidFill>
              <a:latin typeface="Calibri" panose="020F0502020204030204"/>
            </a:endParaRPr>
          </a:p>
        </p:txBody>
      </p:sp>
      <p:sp>
        <p:nvSpPr>
          <p:cNvPr id="8" name="Rechthoek 7">
            <a:extLst>
              <a:ext uri="{FF2B5EF4-FFF2-40B4-BE49-F238E27FC236}">
                <a16:creationId xmlns:a16="http://schemas.microsoft.com/office/drawing/2014/main" id="{CC639565-5EBA-6307-732B-E907DEF6EAD4}"/>
              </a:ext>
            </a:extLst>
          </p:cNvPr>
          <p:cNvSpPr/>
          <p:nvPr/>
        </p:nvSpPr>
        <p:spPr>
          <a:xfrm>
            <a:off x="8385778" y="2574874"/>
            <a:ext cx="1760000" cy="57074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914377"/>
            <a:endParaRPr lang="nl-NL" sz="1568" dirty="0">
              <a:solidFill>
                <a:prstClr val="white"/>
              </a:solidFill>
              <a:latin typeface="Calibri" panose="020F0502020204030204"/>
            </a:endParaRPr>
          </a:p>
        </p:txBody>
      </p:sp>
      <p:sp>
        <p:nvSpPr>
          <p:cNvPr id="43" name="Ruit 42">
            <a:extLst>
              <a:ext uri="{FF2B5EF4-FFF2-40B4-BE49-F238E27FC236}">
                <a16:creationId xmlns:a16="http://schemas.microsoft.com/office/drawing/2014/main" id="{B2B37E48-6114-C566-1B82-B27A784390C7}"/>
              </a:ext>
            </a:extLst>
          </p:cNvPr>
          <p:cNvSpPr/>
          <p:nvPr/>
        </p:nvSpPr>
        <p:spPr>
          <a:xfrm>
            <a:off x="3784443" y="3429000"/>
            <a:ext cx="2817325" cy="2882937"/>
          </a:xfrm>
          <a:prstGeom prst="diamond">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nl-NL" sz="1600" dirty="0">
              <a:solidFill>
                <a:prstClr val="white"/>
              </a:solidFill>
              <a:latin typeface="Calibri" panose="020F0502020204030204"/>
            </a:endParaRPr>
          </a:p>
        </p:txBody>
      </p:sp>
      <p:sp>
        <p:nvSpPr>
          <p:cNvPr id="3" name="Ondertitel 2">
            <a:extLst>
              <a:ext uri="{FF2B5EF4-FFF2-40B4-BE49-F238E27FC236}">
                <a16:creationId xmlns:a16="http://schemas.microsoft.com/office/drawing/2014/main" id="{5CB19FD4-6BDA-85AB-C6C2-9C424E126DD6}"/>
              </a:ext>
            </a:extLst>
          </p:cNvPr>
          <p:cNvSpPr>
            <a:spLocks noGrp="1"/>
          </p:cNvSpPr>
          <p:nvPr>
            <p:ph type="subTitle" idx="1"/>
          </p:nvPr>
        </p:nvSpPr>
        <p:spPr>
          <a:xfrm>
            <a:off x="4512044" y="2530781"/>
            <a:ext cx="1597401" cy="582221"/>
          </a:xfrm>
        </p:spPr>
        <p:txBody>
          <a:bodyPr>
            <a:noAutofit/>
          </a:bodyPr>
          <a:lstStyle/>
          <a:p>
            <a:r>
              <a:rPr lang="nl-NL" sz="1600" b="1" dirty="0"/>
              <a:t>Probleem buurt</a:t>
            </a:r>
            <a:br>
              <a:rPr lang="nl-NL" sz="1600" dirty="0"/>
            </a:br>
            <a:r>
              <a:rPr lang="nl-NL" sz="1600" dirty="0"/>
              <a:t>onderzoeken</a:t>
            </a:r>
          </a:p>
        </p:txBody>
      </p:sp>
      <p:sp>
        <p:nvSpPr>
          <p:cNvPr id="7" name="Ruit 6">
            <a:extLst>
              <a:ext uri="{FF2B5EF4-FFF2-40B4-BE49-F238E27FC236}">
                <a16:creationId xmlns:a16="http://schemas.microsoft.com/office/drawing/2014/main" id="{2AFEA024-009F-BD5E-1F49-09151D2B3D6F}"/>
              </a:ext>
            </a:extLst>
          </p:cNvPr>
          <p:cNvSpPr/>
          <p:nvPr/>
        </p:nvSpPr>
        <p:spPr>
          <a:xfrm>
            <a:off x="7855542" y="3428113"/>
            <a:ext cx="2817325" cy="2882937"/>
          </a:xfrm>
          <a:prstGeom prst="diamond">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nl-NL" sz="1568">
              <a:solidFill>
                <a:prstClr val="white"/>
              </a:solidFill>
              <a:latin typeface="Calibri" panose="020F0502020204030204"/>
            </a:endParaRPr>
          </a:p>
        </p:txBody>
      </p:sp>
      <p:sp>
        <p:nvSpPr>
          <p:cNvPr id="40" name="Ondertitel 2">
            <a:extLst>
              <a:ext uri="{FF2B5EF4-FFF2-40B4-BE49-F238E27FC236}">
                <a16:creationId xmlns:a16="http://schemas.microsoft.com/office/drawing/2014/main" id="{85B86583-1684-0657-0323-C79E8C908775}"/>
              </a:ext>
            </a:extLst>
          </p:cNvPr>
          <p:cNvSpPr txBox="1">
            <a:spLocks/>
          </p:cNvSpPr>
          <p:nvPr/>
        </p:nvSpPr>
        <p:spPr>
          <a:xfrm>
            <a:off x="8522025" y="2576809"/>
            <a:ext cx="1457751" cy="598932"/>
          </a:xfrm>
          <a:prstGeom prst="rect">
            <a:avLst/>
          </a:prstGeom>
        </p:spPr>
        <p:txBody>
          <a:bodyPr vert="horz" lIns="79619" tIns="39811" rIns="79619" bIns="3981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914377"/>
            <a:r>
              <a:rPr lang="nl-NL" sz="1600" b="1" dirty="0">
                <a:solidFill>
                  <a:prstClr val="black"/>
                </a:solidFill>
                <a:latin typeface="Calibri" panose="020F0502020204030204"/>
              </a:rPr>
              <a:t>Oplossing</a:t>
            </a:r>
            <a:r>
              <a:rPr lang="nl-NL" sz="1600" dirty="0">
                <a:solidFill>
                  <a:prstClr val="black"/>
                </a:solidFill>
                <a:latin typeface="Calibri" panose="020F0502020204030204"/>
              </a:rPr>
              <a:t> </a:t>
            </a:r>
            <a:br>
              <a:rPr lang="nl-NL" sz="1600" dirty="0">
                <a:solidFill>
                  <a:prstClr val="black"/>
                </a:solidFill>
                <a:latin typeface="Calibri" panose="020F0502020204030204"/>
              </a:rPr>
            </a:br>
            <a:r>
              <a:rPr lang="nl-NL" sz="1600" dirty="0">
                <a:solidFill>
                  <a:prstClr val="black"/>
                </a:solidFill>
                <a:latin typeface="Calibri" panose="020F0502020204030204"/>
              </a:rPr>
              <a:t>onderzoeken</a:t>
            </a:r>
          </a:p>
        </p:txBody>
      </p:sp>
      <p:sp>
        <p:nvSpPr>
          <p:cNvPr id="41" name="Ondertitel 2">
            <a:extLst>
              <a:ext uri="{FF2B5EF4-FFF2-40B4-BE49-F238E27FC236}">
                <a16:creationId xmlns:a16="http://schemas.microsoft.com/office/drawing/2014/main" id="{FAB58C3E-9729-9101-3FF6-65FA99D305B2}"/>
              </a:ext>
            </a:extLst>
          </p:cNvPr>
          <p:cNvSpPr txBox="1">
            <a:spLocks/>
          </p:cNvSpPr>
          <p:nvPr/>
        </p:nvSpPr>
        <p:spPr>
          <a:xfrm>
            <a:off x="8556607" y="4068724"/>
            <a:ext cx="1457751" cy="1848165"/>
          </a:xfrm>
          <a:prstGeom prst="rect">
            <a:avLst/>
          </a:prstGeom>
        </p:spPr>
        <p:txBody>
          <a:bodyPr vert="horz" lIns="79619" tIns="39811" rIns="79619" bIns="3981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914377">
              <a:lnSpc>
                <a:spcPct val="100000"/>
              </a:lnSpc>
            </a:pPr>
            <a:r>
              <a:rPr lang="nl-NL" sz="1600" b="1" dirty="0">
                <a:solidFill>
                  <a:prstClr val="white"/>
                </a:solidFill>
                <a:latin typeface="Corbel" panose="020B0503020204020204" pitchFamily="34" charset="0"/>
              </a:rPr>
              <a:t>Doelen</a:t>
            </a:r>
            <a:endParaRPr lang="nl-NL" sz="1600" dirty="0">
              <a:solidFill>
                <a:prstClr val="black"/>
              </a:solidFill>
              <a:latin typeface="Calibri" panose="020F0502020204030204"/>
            </a:endParaRPr>
          </a:p>
          <a:p>
            <a:pPr defTabSz="914377">
              <a:lnSpc>
                <a:spcPct val="100000"/>
              </a:lnSpc>
            </a:pPr>
            <a:r>
              <a:rPr lang="nl-NL" sz="1600" b="1" dirty="0">
                <a:solidFill>
                  <a:prstClr val="white"/>
                </a:solidFill>
                <a:latin typeface="Corbel" panose="020B0503020204020204" pitchFamily="34" charset="0"/>
              </a:rPr>
              <a:t>Ideeën</a:t>
            </a:r>
          </a:p>
          <a:p>
            <a:pPr defTabSz="914377">
              <a:lnSpc>
                <a:spcPct val="100000"/>
              </a:lnSpc>
            </a:pPr>
            <a:r>
              <a:rPr lang="nl-NL" sz="1600" b="1" dirty="0">
                <a:solidFill>
                  <a:prstClr val="white"/>
                </a:solidFill>
                <a:latin typeface="Corbel" panose="020B0503020204020204" pitchFamily="34" charset="0"/>
              </a:rPr>
              <a:t>Best </a:t>
            </a:r>
            <a:r>
              <a:rPr lang="nl-NL" sz="1600" b="1" dirty="0" err="1">
                <a:solidFill>
                  <a:prstClr val="white"/>
                </a:solidFill>
                <a:latin typeface="Corbel" panose="020B0503020204020204" pitchFamily="34" charset="0"/>
              </a:rPr>
              <a:t>practices</a:t>
            </a:r>
            <a:endParaRPr lang="nl-NL" sz="1600" b="1" dirty="0">
              <a:solidFill>
                <a:prstClr val="white"/>
              </a:solidFill>
              <a:latin typeface="Corbel" panose="020B0503020204020204" pitchFamily="34" charset="0"/>
            </a:endParaRPr>
          </a:p>
          <a:p>
            <a:pPr defTabSz="914377">
              <a:lnSpc>
                <a:spcPct val="100000"/>
              </a:lnSpc>
            </a:pPr>
            <a:r>
              <a:rPr lang="nl-NL" sz="1600" b="1" dirty="0">
                <a:solidFill>
                  <a:prstClr val="white"/>
                </a:solidFill>
                <a:latin typeface="Corbel" panose="020B0503020204020204" pitchFamily="34" charset="0"/>
              </a:rPr>
              <a:t> Ontwerpen </a:t>
            </a:r>
          </a:p>
          <a:p>
            <a:pPr defTabSz="914377">
              <a:lnSpc>
                <a:spcPct val="100000"/>
              </a:lnSpc>
            </a:pPr>
            <a:r>
              <a:rPr lang="nl-NL" sz="1600" b="1" dirty="0">
                <a:solidFill>
                  <a:prstClr val="white"/>
                </a:solidFill>
                <a:latin typeface="Corbel" panose="020B0503020204020204" pitchFamily="34" charset="0"/>
              </a:rPr>
              <a:t> </a:t>
            </a:r>
          </a:p>
          <a:p>
            <a:pPr defTabSz="914377"/>
            <a:br>
              <a:rPr lang="nl-NL" sz="1915" dirty="0">
                <a:solidFill>
                  <a:prstClr val="black"/>
                </a:solidFill>
                <a:latin typeface="Calibri" panose="020F0502020204030204"/>
              </a:rPr>
            </a:br>
            <a:endParaRPr lang="nl-NL" sz="1915" dirty="0">
              <a:solidFill>
                <a:prstClr val="black"/>
              </a:solidFill>
              <a:latin typeface="Calibri" panose="020F0502020204030204"/>
            </a:endParaRPr>
          </a:p>
        </p:txBody>
      </p:sp>
      <p:sp>
        <p:nvSpPr>
          <p:cNvPr id="42" name="Ondertitel 2">
            <a:extLst>
              <a:ext uri="{FF2B5EF4-FFF2-40B4-BE49-F238E27FC236}">
                <a16:creationId xmlns:a16="http://schemas.microsoft.com/office/drawing/2014/main" id="{B27A7EF9-4D7B-D1E0-9FB0-551D5E791907}"/>
              </a:ext>
            </a:extLst>
          </p:cNvPr>
          <p:cNvSpPr txBox="1">
            <a:spLocks/>
          </p:cNvSpPr>
          <p:nvPr/>
        </p:nvSpPr>
        <p:spPr>
          <a:xfrm>
            <a:off x="4322364" y="3916696"/>
            <a:ext cx="1748523" cy="2743017"/>
          </a:xfrm>
          <a:prstGeom prst="rect">
            <a:avLst/>
          </a:prstGeom>
        </p:spPr>
        <p:txBody>
          <a:bodyPr vert="horz" lIns="79619" tIns="39811" rIns="79619" bIns="3981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914377">
              <a:lnSpc>
                <a:spcPct val="100000"/>
              </a:lnSpc>
            </a:pPr>
            <a:r>
              <a:rPr lang="nl-NL" sz="1600" b="1" dirty="0">
                <a:solidFill>
                  <a:prstClr val="white"/>
                </a:solidFill>
                <a:latin typeface="Corbel" panose="020B0503020204020204" pitchFamily="34" charset="0"/>
              </a:rPr>
              <a:t>Aannames</a:t>
            </a:r>
          </a:p>
          <a:p>
            <a:pPr defTabSz="914377">
              <a:lnSpc>
                <a:spcPct val="100000"/>
              </a:lnSpc>
            </a:pPr>
            <a:r>
              <a:rPr lang="nl-NL" sz="1600" b="1" dirty="0">
                <a:solidFill>
                  <a:prstClr val="white"/>
                </a:solidFill>
                <a:latin typeface="Corbel" panose="020B0503020204020204" pitchFamily="34" charset="0"/>
              </a:rPr>
              <a:t>Cijfers</a:t>
            </a:r>
          </a:p>
          <a:p>
            <a:pPr defTabSz="914377">
              <a:lnSpc>
                <a:spcPct val="100000"/>
              </a:lnSpc>
            </a:pPr>
            <a:r>
              <a:rPr lang="nl-NL" sz="1600" b="1" dirty="0">
                <a:solidFill>
                  <a:prstClr val="white"/>
                </a:solidFill>
                <a:latin typeface="Corbel" panose="020B0503020204020204" pitchFamily="34" charset="0"/>
              </a:rPr>
              <a:t>Kennis</a:t>
            </a:r>
          </a:p>
          <a:p>
            <a:pPr defTabSz="914377">
              <a:lnSpc>
                <a:spcPct val="100000"/>
              </a:lnSpc>
            </a:pPr>
            <a:r>
              <a:rPr lang="nl-NL" sz="1600" b="1" dirty="0">
                <a:solidFill>
                  <a:prstClr val="white"/>
                </a:solidFill>
                <a:latin typeface="Corbel" panose="020B0503020204020204" pitchFamily="34" charset="0"/>
              </a:rPr>
              <a:t>Analyse</a:t>
            </a:r>
          </a:p>
          <a:p>
            <a:pPr defTabSz="914377">
              <a:lnSpc>
                <a:spcPct val="100000"/>
              </a:lnSpc>
            </a:pPr>
            <a:r>
              <a:rPr lang="nl-NL" sz="1600" b="1" dirty="0">
                <a:solidFill>
                  <a:prstClr val="white"/>
                </a:solidFill>
                <a:latin typeface="Corbel" panose="020B0503020204020204" pitchFamily="34" charset="0"/>
              </a:rPr>
              <a:t>Verdieping</a:t>
            </a:r>
          </a:p>
          <a:p>
            <a:pPr defTabSz="914377">
              <a:lnSpc>
                <a:spcPct val="100000"/>
              </a:lnSpc>
            </a:pPr>
            <a:endParaRPr lang="nl-NL" sz="1915" dirty="0">
              <a:solidFill>
                <a:prstClr val="black"/>
              </a:solidFill>
              <a:latin typeface="Calibri" panose="020F0502020204030204"/>
            </a:endParaRPr>
          </a:p>
          <a:p>
            <a:pPr defTabSz="914377">
              <a:lnSpc>
                <a:spcPct val="100000"/>
              </a:lnSpc>
            </a:pPr>
            <a:endParaRPr lang="nl-NL" sz="1915" dirty="0">
              <a:solidFill>
                <a:prstClr val="black"/>
              </a:solidFill>
              <a:latin typeface="Calibri" panose="020F0502020204030204"/>
            </a:endParaRPr>
          </a:p>
          <a:p>
            <a:pPr defTabSz="914377">
              <a:lnSpc>
                <a:spcPct val="100000"/>
              </a:lnSpc>
            </a:pPr>
            <a:br>
              <a:rPr lang="nl-NL" sz="1915" dirty="0">
                <a:solidFill>
                  <a:prstClr val="black"/>
                </a:solidFill>
                <a:latin typeface="Calibri" panose="020F0502020204030204"/>
              </a:rPr>
            </a:br>
            <a:endParaRPr lang="nl-NL" sz="1915" dirty="0">
              <a:solidFill>
                <a:prstClr val="black"/>
              </a:solidFill>
              <a:latin typeface="Calibri" panose="020F0502020204030204"/>
            </a:endParaRPr>
          </a:p>
        </p:txBody>
      </p:sp>
      <p:sp>
        <p:nvSpPr>
          <p:cNvPr id="44" name="Ruit 43">
            <a:extLst>
              <a:ext uri="{FF2B5EF4-FFF2-40B4-BE49-F238E27FC236}">
                <a16:creationId xmlns:a16="http://schemas.microsoft.com/office/drawing/2014/main" id="{E439D5E5-1D13-3794-F642-20C5DADA0DA3}"/>
              </a:ext>
            </a:extLst>
          </p:cNvPr>
          <p:cNvSpPr/>
          <p:nvPr/>
        </p:nvSpPr>
        <p:spPr>
          <a:xfrm>
            <a:off x="847377" y="3428112"/>
            <a:ext cx="1693039" cy="2882937"/>
          </a:xfrm>
          <a:custGeom>
            <a:avLst/>
            <a:gdLst>
              <a:gd name="connsiteX0" fmla="*/ 0 w 3067146"/>
              <a:gd name="connsiteY0" fmla="*/ 1655481 h 3310962"/>
              <a:gd name="connsiteX1" fmla="*/ 1533573 w 3067146"/>
              <a:gd name="connsiteY1" fmla="*/ 0 h 3310962"/>
              <a:gd name="connsiteX2" fmla="*/ 3067146 w 3067146"/>
              <a:gd name="connsiteY2" fmla="*/ 1655481 h 3310962"/>
              <a:gd name="connsiteX3" fmla="*/ 1533573 w 3067146"/>
              <a:gd name="connsiteY3" fmla="*/ 3310962 h 3310962"/>
              <a:gd name="connsiteX4" fmla="*/ 0 w 3067146"/>
              <a:gd name="connsiteY4" fmla="*/ 1655481 h 3310962"/>
              <a:gd name="connsiteX0" fmla="*/ 8788 w 1533573"/>
              <a:gd name="connsiteY0" fmla="*/ 1369043 h 3310962"/>
              <a:gd name="connsiteX1" fmla="*/ 0 w 1533573"/>
              <a:gd name="connsiteY1" fmla="*/ 0 h 3310962"/>
              <a:gd name="connsiteX2" fmla="*/ 1533573 w 1533573"/>
              <a:gd name="connsiteY2" fmla="*/ 1655481 h 3310962"/>
              <a:gd name="connsiteX3" fmla="*/ 0 w 1533573"/>
              <a:gd name="connsiteY3" fmla="*/ 3310962 h 3310962"/>
              <a:gd name="connsiteX4" fmla="*/ 8788 w 1533573"/>
              <a:gd name="connsiteY4" fmla="*/ 1369043 h 331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73" h="3310962">
                <a:moveTo>
                  <a:pt x="8788" y="1369043"/>
                </a:moveTo>
                <a:cubicBezTo>
                  <a:pt x="5859" y="912695"/>
                  <a:pt x="2929" y="456348"/>
                  <a:pt x="0" y="0"/>
                </a:cubicBezTo>
                <a:lnTo>
                  <a:pt x="1533573" y="1655481"/>
                </a:lnTo>
                <a:lnTo>
                  <a:pt x="0" y="3310962"/>
                </a:lnTo>
                <a:cubicBezTo>
                  <a:pt x="2929" y="2663656"/>
                  <a:pt x="5859" y="2016349"/>
                  <a:pt x="8788" y="1369043"/>
                </a:cubicBezTo>
                <a:close/>
              </a:path>
            </a:pathLst>
          </a:cu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nl-NL" sz="1568" dirty="0">
              <a:solidFill>
                <a:prstClr val="white"/>
              </a:solidFill>
              <a:latin typeface="Calibri" panose="020F0502020204030204"/>
            </a:endParaRPr>
          </a:p>
        </p:txBody>
      </p:sp>
      <p:sp>
        <p:nvSpPr>
          <p:cNvPr id="46" name="Ondertitel 2">
            <a:extLst>
              <a:ext uri="{FF2B5EF4-FFF2-40B4-BE49-F238E27FC236}">
                <a16:creationId xmlns:a16="http://schemas.microsoft.com/office/drawing/2014/main" id="{ABA68BD8-C2A8-09FB-1EC7-CB27DF66708A}"/>
              </a:ext>
            </a:extLst>
          </p:cNvPr>
          <p:cNvSpPr txBox="1">
            <a:spLocks/>
          </p:cNvSpPr>
          <p:nvPr/>
        </p:nvSpPr>
        <p:spPr>
          <a:xfrm>
            <a:off x="848790" y="4501138"/>
            <a:ext cx="2296727" cy="1751883"/>
          </a:xfrm>
          <a:prstGeom prst="rect">
            <a:avLst/>
          </a:prstGeom>
        </p:spPr>
        <p:txBody>
          <a:bodyPr vert="horz" lIns="79619" tIns="39811" rIns="79619" bIns="3981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77">
              <a:lnSpc>
                <a:spcPct val="100000"/>
              </a:lnSpc>
            </a:pPr>
            <a:r>
              <a:rPr lang="nl-NL" sz="1200" b="1" dirty="0">
                <a:solidFill>
                  <a:prstClr val="white"/>
                </a:solidFill>
                <a:latin typeface="Corbel" panose="020B0503020204020204" pitchFamily="34" charset="0"/>
              </a:rPr>
              <a:t>Gebiedsopgave/ uitvoeringsplannen</a:t>
            </a:r>
          </a:p>
          <a:p>
            <a:pPr algn="l" defTabSz="914377">
              <a:lnSpc>
                <a:spcPct val="100000"/>
              </a:lnSpc>
            </a:pPr>
            <a:r>
              <a:rPr lang="nl-NL" sz="1200" b="1" dirty="0">
                <a:solidFill>
                  <a:prstClr val="white"/>
                </a:solidFill>
                <a:latin typeface="Corbel" panose="020B0503020204020204" pitchFamily="34" charset="0"/>
              </a:rPr>
              <a:t>Masterplan</a:t>
            </a:r>
          </a:p>
          <a:p>
            <a:pPr algn="l" defTabSz="914377">
              <a:lnSpc>
                <a:spcPct val="100000"/>
              </a:lnSpc>
            </a:pPr>
            <a:r>
              <a:rPr lang="nl-NL" sz="1200" b="1" dirty="0">
                <a:solidFill>
                  <a:prstClr val="white"/>
                </a:solidFill>
                <a:latin typeface="Corbel" panose="020B0503020204020204" pitchFamily="34" charset="0"/>
              </a:rPr>
              <a:t>Signalering</a:t>
            </a:r>
          </a:p>
          <a:p>
            <a:pPr algn="l" defTabSz="914377">
              <a:lnSpc>
                <a:spcPct val="100000"/>
              </a:lnSpc>
            </a:pPr>
            <a:endParaRPr lang="nl-NL" sz="1200" dirty="0">
              <a:solidFill>
                <a:prstClr val="black"/>
              </a:solidFill>
              <a:latin typeface="Calibri" panose="020F0502020204030204"/>
            </a:endParaRPr>
          </a:p>
          <a:p>
            <a:pPr algn="l" defTabSz="914377">
              <a:lnSpc>
                <a:spcPct val="100000"/>
              </a:lnSpc>
            </a:pPr>
            <a:endParaRPr lang="nl-NL" sz="1200" dirty="0">
              <a:solidFill>
                <a:prstClr val="black"/>
              </a:solidFill>
              <a:latin typeface="Calibri" panose="020F0502020204030204"/>
            </a:endParaRPr>
          </a:p>
          <a:p>
            <a:pPr algn="l" defTabSz="914377">
              <a:lnSpc>
                <a:spcPct val="100000"/>
              </a:lnSpc>
            </a:pPr>
            <a:br>
              <a:rPr lang="nl-NL" sz="1200" dirty="0">
                <a:solidFill>
                  <a:prstClr val="black"/>
                </a:solidFill>
                <a:latin typeface="Calibri" panose="020F0502020204030204"/>
              </a:rPr>
            </a:br>
            <a:endParaRPr lang="nl-NL" sz="1200" dirty="0">
              <a:solidFill>
                <a:prstClr val="black"/>
              </a:solidFill>
              <a:latin typeface="Calibri" panose="020F0502020204030204"/>
            </a:endParaRPr>
          </a:p>
        </p:txBody>
      </p:sp>
      <p:sp>
        <p:nvSpPr>
          <p:cNvPr id="47" name="Ovaal 46">
            <a:extLst>
              <a:ext uri="{FF2B5EF4-FFF2-40B4-BE49-F238E27FC236}">
                <a16:creationId xmlns:a16="http://schemas.microsoft.com/office/drawing/2014/main" id="{1C777B06-627A-6068-AC6F-7E2FCFB99CCF}"/>
              </a:ext>
            </a:extLst>
          </p:cNvPr>
          <p:cNvSpPr/>
          <p:nvPr/>
        </p:nvSpPr>
        <p:spPr>
          <a:xfrm>
            <a:off x="2617575" y="4423264"/>
            <a:ext cx="1043251" cy="101475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914377"/>
            <a:endParaRPr lang="nl-NL" sz="1568">
              <a:solidFill>
                <a:prstClr val="white"/>
              </a:solidFill>
              <a:latin typeface="Calibri" panose="020F0502020204030204"/>
            </a:endParaRPr>
          </a:p>
        </p:txBody>
      </p:sp>
      <p:sp>
        <p:nvSpPr>
          <p:cNvPr id="49" name="Tekstvak 48">
            <a:extLst>
              <a:ext uri="{FF2B5EF4-FFF2-40B4-BE49-F238E27FC236}">
                <a16:creationId xmlns:a16="http://schemas.microsoft.com/office/drawing/2014/main" id="{288D0B94-D9BF-757B-BBE8-F1FDAD77B163}"/>
              </a:ext>
            </a:extLst>
          </p:cNvPr>
          <p:cNvSpPr txBox="1"/>
          <p:nvPr/>
        </p:nvSpPr>
        <p:spPr>
          <a:xfrm>
            <a:off x="2634684" y="4580184"/>
            <a:ext cx="999945" cy="547971"/>
          </a:xfrm>
          <a:prstGeom prst="rect">
            <a:avLst/>
          </a:prstGeom>
          <a:noFill/>
        </p:spPr>
        <p:txBody>
          <a:bodyPr wrap="square">
            <a:spAutoFit/>
          </a:bodyPr>
          <a:lstStyle/>
          <a:p>
            <a:pPr algn="ctr" defTabSz="914377"/>
            <a:r>
              <a:rPr lang="nl-NL" sz="1568" b="1" dirty="0">
                <a:solidFill>
                  <a:prstClr val="white"/>
                </a:solidFill>
                <a:latin typeface="Calibri" panose="020F0502020204030204"/>
              </a:rPr>
              <a:t>Keuze</a:t>
            </a:r>
          </a:p>
          <a:p>
            <a:pPr algn="ctr" defTabSz="914377"/>
            <a:r>
              <a:rPr lang="nl-NL" sz="1393" b="1" dirty="0">
                <a:solidFill>
                  <a:prstClr val="white"/>
                </a:solidFill>
                <a:latin typeface="Calibri" panose="020F0502020204030204"/>
              </a:rPr>
              <a:t>vraagstuk</a:t>
            </a:r>
            <a:endParaRPr lang="nl-NL" sz="1393" dirty="0">
              <a:solidFill>
                <a:prstClr val="black"/>
              </a:solidFill>
              <a:latin typeface="Calibri" panose="020F0502020204030204"/>
            </a:endParaRPr>
          </a:p>
        </p:txBody>
      </p:sp>
      <p:sp>
        <p:nvSpPr>
          <p:cNvPr id="50" name="Ovaal 49">
            <a:extLst>
              <a:ext uri="{FF2B5EF4-FFF2-40B4-BE49-F238E27FC236}">
                <a16:creationId xmlns:a16="http://schemas.microsoft.com/office/drawing/2014/main" id="{269267D2-6C14-DFF3-B9FB-FEB8FF8C1935}"/>
              </a:ext>
            </a:extLst>
          </p:cNvPr>
          <p:cNvSpPr/>
          <p:nvPr/>
        </p:nvSpPr>
        <p:spPr>
          <a:xfrm>
            <a:off x="6712008" y="4423264"/>
            <a:ext cx="1043251" cy="101475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914377"/>
            <a:endParaRPr lang="nl-NL" sz="1568">
              <a:solidFill>
                <a:prstClr val="white"/>
              </a:solidFill>
              <a:latin typeface="Calibri" panose="020F0502020204030204"/>
            </a:endParaRPr>
          </a:p>
        </p:txBody>
      </p:sp>
      <p:sp>
        <p:nvSpPr>
          <p:cNvPr id="51" name="Tekstvak 50">
            <a:extLst>
              <a:ext uri="{FF2B5EF4-FFF2-40B4-BE49-F238E27FC236}">
                <a16:creationId xmlns:a16="http://schemas.microsoft.com/office/drawing/2014/main" id="{773DE8A9-08A1-A120-CBFF-BC92C79647E6}"/>
              </a:ext>
            </a:extLst>
          </p:cNvPr>
          <p:cNvSpPr txBox="1"/>
          <p:nvPr/>
        </p:nvSpPr>
        <p:spPr>
          <a:xfrm>
            <a:off x="6728086" y="4599846"/>
            <a:ext cx="1043251" cy="547971"/>
          </a:xfrm>
          <a:prstGeom prst="rect">
            <a:avLst/>
          </a:prstGeom>
          <a:noFill/>
        </p:spPr>
        <p:txBody>
          <a:bodyPr wrap="square">
            <a:spAutoFit/>
          </a:bodyPr>
          <a:lstStyle/>
          <a:p>
            <a:pPr algn="ctr" defTabSz="914377"/>
            <a:r>
              <a:rPr lang="nl-NL" sz="1568" b="1" dirty="0">
                <a:solidFill>
                  <a:prstClr val="white"/>
                </a:solidFill>
                <a:latin typeface="Calibri" panose="020F0502020204030204"/>
              </a:rPr>
              <a:t>Gedeelde</a:t>
            </a:r>
          </a:p>
          <a:p>
            <a:pPr algn="ctr" defTabSz="914377"/>
            <a:r>
              <a:rPr lang="nl-NL" sz="1393" b="1" dirty="0">
                <a:solidFill>
                  <a:prstClr val="white"/>
                </a:solidFill>
                <a:latin typeface="Calibri" panose="020F0502020204030204"/>
              </a:rPr>
              <a:t>hypothese</a:t>
            </a:r>
            <a:endParaRPr lang="nl-NL" sz="1393" dirty="0">
              <a:solidFill>
                <a:prstClr val="black"/>
              </a:solidFill>
              <a:latin typeface="Calibri" panose="020F0502020204030204"/>
            </a:endParaRPr>
          </a:p>
        </p:txBody>
      </p:sp>
      <p:sp>
        <p:nvSpPr>
          <p:cNvPr id="52" name="Ovaal 51">
            <a:extLst>
              <a:ext uri="{FF2B5EF4-FFF2-40B4-BE49-F238E27FC236}">
                <a16:creationId xmlns:a16="http://schemas.microsoft.com/office/drawing/2014/main" id="{BBAF52CA-E298-6F56-3A35-A2562FF809FD}"/>
              </a:ext>
            </a:extLst>
          </p:cNvPr>
          <p:cNvSpPr/>
          <p:nvPr/>
        </p:nvSpPr>
        <p:spPr>
          <a:xfrm>
            <a:off x="10863537" y="4374109"/>
            <a:ext cx="1043251" cy="1014753"/>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914377"/>
            <a:endParaRPr lang="nl-NL" sz="1568">
              <a:solidFill>
                <a:prstClr val="white"/>
              </a:solidFill>
              <a:latin typeface="Calibri" panose="020F0502020204030204"/>
            </a:endParaRPr>
          </a:p>
        </p:txBody>
      </p:sp>
      <p:sp>
        <p:nvSpPr>
          <p:cNvPr id="53" name="Tekstvak 52">
            <a:extLst>
              <a:ext uri="{FF2B5EF4-FFF2-40B4-BE49-F238E27FC236}">
                <a16:creationId xmlns:a16="http://schemas.microsoft.com/office/drawing/2014/main" id="{1E882705-436B-62FA-46DE-CEA849A4C809}"/>
              </a:ext>
            </a:extLst>
          </p:cNvPr>
          <p:cNvSpPr txBox="1"/>
          <p:nvPr/>
        </p:nvSpPr>
        <p:spPr>
          <a:xfrm>
            <a:off x="10885191" y="4488635"/>
            <a:ext cx="999945" cy="1036309"/>
          </a:xfrm>
          <a:prstGeom prst="rect">
            <a:avLst/>
          </a:prstGeom>
          <a:noFill/>
        </p:spPr>
        <p:txBody>
          <a:bodyPr wrap="square">
            <a:spAutoFit/>
          </a:bodyPr>
          <a:lstStyle/>
          <a:p>
            <a:pPr algn="ctr" defTabSz="914377"/>
            <a:r>
              <a:rPr lang="nl-NL" sz="1600" b="1" dirty="0">
                <a:solidFill>
                  <a:prstClr val="white"/>
                </a:solidFill>
                <a:latin typeface="Calibri" panose="020F0502020204030204"/>
              </a:rPr>
              <a:t>Plannen/</a:t>
            </a:r>
            <a:r>
              <a:rPr lang="nl-NL" sz="1467" b="1" dirty="0" err="1">
                <a:solidFill>
                  <a:prstClr val="white"/>
                </a:solidFill>
                <a:latin typeface="Calibri" panose="020F0502020204030204"/>
              </a:rPr>
              <a:t>inter-venties</a:t>
            </a:r>
            <a:endParaRPr lang="nl-NL" sz="1467" b="1" dirty="0">
              <a:solidFill>
                <a:prstClr val="white"/>
              </a:solidFill>
              <a:latin typeface="Calibri" panose="020F0502020204030204"/>
            </a:endParaRPr>
          </a:p>
          <a:p>
            <a:pPr algn="ctr" defTabSz="914377"/>
            <a:endParaRPr lang="nl-NL" sz="1600" dirty="0">
              <a:solidFill>
                <a:prstClr val="black"/>
              </a:solidFill>
              <a:latin typeface="Calibri" panose="020F0502020204030204"/>
            </a:endParaRPr>
          </a:p>
        </p:txBody>
      </p:sp>
      <p:cxnSp>
        <p:nvCxnSpPr>
          <p:cNvPr id="55" name="Rechte verbindingslijn met pijl 54">
            <a:extLst>
              <a:ext uri="{FF2B5EF4-FFF2-40B4-BE49-F238E27FC236}">
                <a16:creationId xmlns:a16="http://schemas.microsoft.com/office/drawing/2014/main" id="{68C4825E-4DB9-43CB-02F8-26C0DA72E403}"/>
              </a:ext>
            </a:extLst>
          </p:cNvPr>
          <p:cNvCxnSpPr>
            <a:cxnSpLocks/>
          </p:cNvCxnSpPr>
          <p:nvPr/>
        </p:nvCxnSpPr>
        <p:spPr>
          <a:xfrm>
            <a:off x="1261931" y="3490347"/>
            <a:ext cx="1347787" cy="115675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6" name="Rechte verbindingslijn met pijl 55">
            <a:extLst>
              <a:ext uri="{FF2B5EF4-FFF2-40B4-BE49-F238E27FC236}">
                <a16:creationId xmlns:a16="http://schemas.microsoft.com/office/drawing/2014/main" id="{104FCD9B-3186-21D8-1345-BF6632A552EF}"/>
              </a:ext>
            </a:extLst>
          </p:cNvPr>
          <p:cNvCxnSpPr>
            <a:cxnSpLocks/>
          </p:cNvCxnSpPr>
          <p:nvPr/>
        </p:nvCxnSpPr>
        <p:spPr>
          <a:xfrm>
            <a:off x="5271518" y="3287612"/>
            <a:ext cx="1324596" cy="135948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7" name="Rechte verbindingslijn met pijl 56">
            <a:extLst>
              <a:ext uri="{FF2B5EF4-FFF2-40B4-BE49-F238E27FC236}">
                <a16:creationId xmlns:a16="http://schemas.microsoft.com/office/drawing/2014/main" id="{074D3CAE-8A9B-C31C-2E54-281A8E32DC50}"/>
              </a:ext>
            </a:extLst>
          </p:cNvPr>
          <p:cNvCxnSpPr>
            <a:cxnSpLocks/>
          </p:cNvCxnSpPr>
          <p:nvPr/>
        </p:nvCxnSpPr>
        <p:spPr>
          <a:xfrm>
            <a:off x="9445980" y="3415087"/>
            <a:ext cx="1323279" cy="13544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3" name="Rechte verbindingslijn met pijl 62">
            <a:extLst>
              <a:ext uri="{FF2B5EF4-FFF2-40B4-BE49-F238E27FC236}">
                <a16:creationId xmlns:a16="http://schemas.microsoft.com/office/drawing/2014/main" id="{4E4DAD4B-74DC-2DF0-9996-C0508CEBB501}"/>
              </a:ext>
            </a:extLst>
          </p:cNvPr>
          <p:cNvCxnSpPr>
            <a:cxnSpLocks/>
          </p:cNvCxnSpPr>
          <p:nvPr/>
        </p:nvCxnSpPr>
        <p:spPr>
          <a:xfrm flipV="1">
            <a:off x="5267957" y="5130912"/>
            <a:ext cx="1314669" cy="135847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5" name="Rechte verbindingslijn met pijl 64">
            <a:extLst>
              <a:ext uri="{FF2B5EF4-FFF2-40B4-BE49-F238E27FC236}">
                <a16:creationId xmlns:a16="http://schemas.microsoft.com/office/drawing/2014/main" id="{8CECCF48-D2F2-5661-85FA-D6E998023C13}"/>
              </a:ext>
            </a:extLst>
          </p:cNvPr>
          <p:cNvCxnSpPr>
            <a:cxnSpLocks/>
          </p:cNvCxnSpPr>
          <p:nvPr/>
        </p:nvCxnSpPr>
        <p:spPr>
          <a:xfrm flipV="1">
            <a:off x="1321520" y="5162134"/>
            <a:ext cx="1231732" cy="105592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6" name="Rechte verbindingslijn met pijl 65">
            <a:extLst>
              <a:ext uri="{FF2B5EF4-FFF2-40B4-BE49-F238E27FC236}">
                <a16:creationId xmlns:a16="http://schemas.microsoft.com/office/drawing/2014/main" id="{245365D9-10E8-A80A-D1B7-BD1BAEEB7245}"/>
              </a:ext>
            </a:extLst>
          </p:cNvPr>
          <p:cNvCxnSpPr>
            <a:cxnSpLocks/>
          </p:cNvCxnSpPr>
          <p:nvPr/>
        </p:nvCxnSpPr>
        <p:spPr>
          <a:xfrm flipV="1">
            <a:off x="9326812" y="5162134"/>
            <a:ext cx="1346055" cy="137335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7" name="Rechte verbindingslijn met pijl 66">
            <a:extLst>
              <a:ext uri="{FF2B5EF4-FFF2-40B4-BE49-F238E27FC236}">
                <a16:creationId xmlns:a16="http://schemas.microsoft.com/office/drawing/2014/main" id="{1619B859-F51C-7998-FA24-ED576576AEDD}"/>
              </a:ext>
            </a:extLst>
          </p:cNvPr>
          <p:cNvCxnSpPr>
            <a:cxnSpLocks/>
          </p:cNvCxnSpPr>
          <p:nvPr/>
        </p:nvCxnSpPr>
        <p:spPr>
          <a:xfrm flipV="1">
            <a:off x="3788123" y="3239681"/>
            <a:ext cx="1347787" cy="140992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0" name="Rechte verbindingslijn met pijl 69">
            <a:extLst>
              <a:ext uri="{FF2B5EF4-FFF2-40B4-BE49-F238E27FC236}">
                <a16:creationId xmlns:a16="http://schemas.microsoft.com/office/drawing/2014/main" id="{55006A9A-BCDA-D671-0920-DEB76E1BF2CB}"/>
              </a:ext>
            </a:extLst>
          </p:cNvPr>
          <p:cNvCxnSpPr>
            <a:cxnSpLocks/>
          </p:cNvCxnSpPr>
          <p:nvPr/>
        </p:nvCxnSpPr>
        <p:spPr>
          <a:xfrm flipV="1">
            <a:off x="7873463" y="3267302"/>
            <a:ext cx="1347787" cy="140992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7" name="Rechte verbindingslijn met pijl 76">
            <a:extLst>
              <a:ext uri="{FF2B5EF4-FFF2-40B4-BE49-F238E27FC236}">
                <a16:creationId xmlns:a16="http://schemas.microsoft.com/office/drawing/2014/main" id="{5133C4BC-9F02-44F0-8296-6A201F53CD62}"/>
              </a:ext>
            </a:extLst>
          </p:cNvPr>
          <p:cNvCxnSpPr>
            <a:cxnSpLocks/>
          </p:cNvCxnSpPr>
          <p:nvPr/>
        </p:nvCxnSpPr>
        <p:spPr>
          <a:xfrm>
            <a:off x="7851650" y="5099080"/>
            <a:ext cx="1314535" cy="132907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Rechte verbindingslijn met pijl 9">
            <a:extLst>
              <a:ext uri="{FF2B5EF4-FFF2-40B4-BE49-F238E27FC236}">
                <a16:creationId xmlns:a16="http://schemas.microsoft.com/office/drawing/2014/main" id="{B4D592C6-4D06-AC49-7030-26BA45032EEA}"/>
              </a:ext>
            </a:extLst>
          </p:cNvPr>
          <p:cNvCxnSpPr>
            <a:cxnSpLocks/>
          </p:cNvCxnSpPr>
          <p:nvPr/>
        </p:nvCxnSpPr>
        <p:spPr>
          <a:xfrm>
            <a:off x="3766988" y="5108524"/>
            <a:ext cx="1314535" cy="132907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Pijl: rechts 18">
            <a:extLst>
              <a:ext uri="{FF2B5EF4-FFF2-40B4-BE49-F238E27FC236}">
                <a16:creationId xmlns:a16="http://schemas.microsoft.com/office/drawing/2014/main" id="{10AB28A2-F6FB-5C3B-1834-B329F6FEF58C}"/>
              </a:ext>
            </a:extLst>
          </p:cNvPr>
          <p:cNvSpPr/>
          <p:nvPr/>
        </p:nvSpPr>
        <p:spPr>
          <a:xfrm>
            <a:off x="6315517" y="2715971"/>
            <a:ext cx="1876140" cy="223865"/>
          </a:xfrm>
          <a:prstGeom prst="rightArrow">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nl-NL" sz="1568" dirty="0">
              <a:solidFill>
                <a:prstClr val="white"/>
              </a:solidFill>
              <a:latin typeface="Calibri" panose="020F0502020204030204"/>
            </a:endParaRPr>
          </a:p>
        </p:txBody>
      </p:sp>
      <p:sp>
        <p:nvSpPr>
          <p:cNvPr id="9" name="Rechthoek 8">
            <a:extLst>
              <a:ext uri="{FF2B5EF4-FFF2-40B4-BE49-F238E27FC236}">
                <a16:creationId xmlns:a16="http://schemas.microsoft.com/office/drawing/2014/main" id="{CDC0DC7D-44B5-5176-E1E7-FC74ED84ECE3}"/>
              </a:ext>
            </a:extLst>
          </p:cNvPr>
          <p:cNvSpPr/>
          <p:nvPr/>
        </p:nvSpPr>
        <p:spPr>
          <a:xfrm>
            <a:off x="780415" y="2511806"/>
            <a:ext cx="1760000" cy="57074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914377"/>
            <a:r>
              <a:rPr lang="nl-NL" sz="1600" b="1" dirty="0">
                <a:solidFill>
                  <a:prstClr val="black"/>
                </a:solidFill>
                <a:latin typeface="Calibri" panose="020F0502020204030204"/>
              </a:rPr>
              <a:t>Probleem buurt  </a:t>
            </a:r>
            <a:r>
              <a:rPr lang="nl-NL" sz="1600" dirty="0">
                <a:solidFill>
                  <a:prstClr val="black"/>
                </a:solidFill>
                <a:latin typeface="Calibri" panose="020F0502020204030204"/>
              </a:rPr>
              <a:t>herkennen</a:t>
            </a:r>
            <a:endParaRPr lang="nl-NL" sz="1600" dirty="0">
              <a:solidFill>
                <a:prstClr val="white"/>
              </a:solidFill>
              <a:latin typeface="Calibri" panose="020F0502020204030204"/>
            </a:endParaRPr>
          </a:p>
        </p:txBody>
      </p:sp>
      <p:sp>
        <p:nvSpPr>
          <p:cNvPr id="11" name="Pijl: rechts 10">
            <a:extLst>
              <a:ext uri="{FF2B5EF4-FFF2-40B4-BE49-F238E27FC236}">
                <a16:creationId xmlns:a16="http://schemas.microsoft.com/office/drawing/2014/main" id="{64133E4A-3BAC-200E-A9C8-5BE81C23B9AF}"/>
              </a:ext>
            </a:extLst>
          </p:cNvPr>
          <p:cNvSpPr/>
          <p:nvPr/>
        </p:nvSpPr>
        <p:spPr>
          <a:xfrm>
            <a:off x="2847952" y="2715969"/>
            <a:ext cx="1474411" cy="167245"/>
          </a:xfrm>
          <a:prstGeom prst="rightArrow">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nl-NL" sz="1568" dirty="0">
              <a:solidFill>
                <a:prstClr val="white"/>
              </a:solidFill>
              <a:latin typeface="Calibri" panose="020F0502020204030204"/>
            </a:endParaRPr>
          </a:p>
        </p:txBody>
      </p:sp>
      <p:sp>
        <p:nvSpPr>
          <p:cNvPr id="2" name="Titel 1">
            <a:extLst>
              <a:ext uri="{FF2B5EF4-FFF2-40B4-BE49-F238E27FC236}">
                <a16:creationId xmlns:a16="http://schemas.microsoft.com/office/drawing/2014/main" id="{9C43C4E9-7599-3E45-D4C7-6CAB2591A879}"/>
              </a:ext>
            </a:extLst>
          </p:cNvPr>
          <p:cNvSpPr>
            <a:spLocks noGrp="1"/>
          </p:cNvSpPr>
          <p:nvPr>
            <p:ph type="ctrTitle"/>
          </p:nvPr>
        </p:nvSpPr>
        <p:spPr>
          <a:xfrm>
            <a:off x="286960" y="320478"/>
            <a:ext cx="8450167" cy="642405"/>
          </a:xfrm>
        </p:spPr>
        <p:txBody>
          <a:bodyPr>
            <a:normAutofit/>
          </a:bodyPr>
          <a:lstStyle/>
          <a:p>
            <a:pPr algn="l">
              <a:lnSpc>
                <a:spcPts val="1200"/>
              </a:lnSpc>
            </a:pPr>
            <a:r>
              <a:rPr lang="nl-NL" sz="4400" b="1" dirty="0">
                <a:solidFill>
                  <a:srgbClr val="FF0000"/>
                </a:solidFill>
                <a:latin typeface="Corbel" panose="020B0503020204020204" pitchFamily="34" charset="0"/>
                <a:ea typeface="Times New Roman" panose="02020603050405020304" pitchFamily="18" charset="0"/>
                <a:cs typeface="Times New Roman" panose="02020603050405020304" pitchFamily="18" charset="0"/>
              </a:rPr>
              <a:t>Werkwijze </a:t>
            </a:r>
            <a:r>
              <a:rPr lang="nl-NL" sz="4400" b="1" dirty="0" err="1">
                <a:solidFill>
                  <a:srgbClr val="FF0000"/>
                </a:solidFill>
                <a:latin typeface="Corbel" panose="020B0503020204020204" pitchFamily="34" charset="0"/>
                <a:ea typeface="Times New Roman" panose="02020603050405020304" pitchFamily="18" charset="0"/>
                <a:cs typeface="Times New Roman" panose="02020603050405020304" pitchFamily="18" charset="0"/>
              </a:rPr>
              <a:t>BuurtBalans</a:t>
            </a:r>
            <a:endParaRPr lang="nl-NL" sz="4400" dirty="0">
              <a:solidFill>
                <a:srgbClr val="FF0000"/>
              </a:solidFill>
              <a:latin typeface="Corbel" panose="020B0503020204020204" pitchFamily="34" charset="0"/>
              <a:ea typeface="Times New Roman" panose="02020603050405020304" pitchFamily="18" charset="0"/>
              <a:cs typeface="Times New Roman" panose="02020603050405020304" pitchFamily="18" charset="0"/>
            </a:endParaRPr>
          </a:p>
        </p:txBody>
      </p:sp>
      <p:sp>
        <p:nvSpPr>
          <p:cNvPr id="4" name="Rechthoek 3">
            <a:extLst>
              <a:ext uri="{FF2B5EF4-FFF2-40B4-BE49-F238E27FC236}">
                <a16:creationId xmlns:a16="http://schemas.microsoft.com/office/drawing/2014/main" id="{8C129F47-8B37-F28F-4A82-B346F51D0F92}"/>
              </a:ext>
            </a:extLst>
          </p:cNvPr>
          <p:cNvSpPr/>
          <p:nvPr/>
        </p:nvSpPr>
        <p:spPr>
          <a:xfrm>
            <a:off x="4399878" y="1270912"/>
            <a:ext cx="1760000" cy="57074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914377"/>
            <a:r>
              <a:rPr lang="nl-NL" sz="1568" b="1" dirty="0">
                <a:solidFill>
                  <a:prstClr val="white"/>
                </a:solidFill>
                <a:latin typeface="Calibri" panose="020F0502020204030204"/>
              </a:rPr>
              <a:t>Stakeholders actief in de buurt</a:t>
            </a:r>
          </a:p>
        </p:txBody>
      </p:sp>
      <p:sp>
        <p:nvSpPr>
          <p:cNvPr id="5" name="Boog 4">
            <a:extLst>
              <a:ext uri="{FF2B5EF4-FFF2-40B4-BE49-F238E27FC236}">
                <a16:creationId xmlns:a16="http://schemas.microsoft.com/office/drawing/2014/main" id="{76AB00F6-5631-6693-C64A-866B10511362}"/>
              </a:ext>
            </a:extLst>
          </p:cNvPr>
          <p:cNvSpPr/>
          <p:nvPr/>
        </p:nvSpPr>
        <p:spPr>
          <a:xfrm>
            <a:off x="4351984" y="1550633"/>
            <a:ext cx="4170040" cy="1332581"/>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nl-NL" sz="2400"/>
          </a:p>
        </p:txBody>
      </p:sp>
      <p:sp>
        <p:nvSpPr>
          <p:cNvPr id="6" name="Boog 5">
            <a:extLst>
              <a:ext uri="{FF2B5EF4-FFF2-40B4-BE49-F238E27FC236}">
                <a16:creationId xmlns:a16="http://schemas.microsoft.com/office/drawing/2014/main" id="{10BAEBFC-BD94-A798-41B3-87C187843BC0}"/>
              </a:ext>
            </a:extLst>
          </p:cNvPr>
          <p:cNvSpPr/>
          <p:nvPr/>
        </p:nvSpPr>
        <p:spPr>
          <a:xfrm rot="10800000" flipV="1">
            <a:off x="2029436" y="1507200"/>
            <a:ext cx="3956315" cy="1501368"/>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nl-NL" sz="2400"/>
          </a:p>
        </p:txBody>
      </p:sp>
      <p:grpSp>
        <p:nvGrpSpPr>
          <p:cNvPr id="15" name="Group 320">
            <a:extLst>
              <a:ext uri="{FF2B5EF4-FFF2-40B4-BE49-F238E27FC236}">
                <a16:creationId xmlns:a16="http://schemas.microsoft.com/office/drawing/2014/main" id="{E8822C37-5A26-D256-50A8-D25FB31C5FE7}"/>
              </a:ext>
            </a:extLst>
          </p:cNvPr>
          <p:cNvGrpSpPr/>
          <p:nvPr/>
        </p:nvGrpSpPr>
        <p:grpSpPr>
          <a:xfrm>
            <a:off x="10245325" y="710534"/>
            <a:ext cx="1176335" cy="1149104"/>
            <a:chOff x="5160963" y="5975350"/>
            <a:chExt cx="1112837" cy="1135063"/>
          </a:xfrm>
        </p:grpSpPr>
        <p:grpSp>
          <p:nvGrpSpPr>
            <p:cNvPr id="16" name="Group 321">
              <a:extLst>
                <a:ext uri="{FF2B5EF4-FFF2-40B4-BE49-F238E27FC236}">
                  <a16:creationId xmlns:a16="http://schemas.microsoft.com/office/drawing/2014/main" id="{69D1114F-5EC9-2486-0A36-E29B7F59CF2C}"/>
                </a:ext>
              </a:extLst>
            </p:cNvPr>
            <p:cNvGrpSpPr/>
            <p:nvPr/>
          </p:nvGrpSpPr>
          <p:grpSpPr>
            <a:xfrm>
              <a:off x="5233988" y="5975350"/>
              <a:ext cx="968375" cy="936625"/>
              <a:chOff x="5233988" y="5975350"/>
              <a:chExt cx="968375" cy="936625"/>
            </a:xfrm>
          </p:grpSpPr>
          <p:sp>
            <p:nvSpPr>
              <p:cNvPr id="28" name="Freeform 25">
                <a:extLst>
                  <a:ext uri="{FF2B5EF4-FFF2-40B4-BE49-F238E27FC236}">
                    <a16:creationId xmlns:a16="http://schemas.microsoft.com/office/drawing/2014/main" id="{8B6882B1-C8C1-E75B-6C7D-7592A2DBF355}"/>
                  </a:ext>
                </a:extLst>
              </p:cNvPr>
              <p:cNvSpPr>
                <a:spLocks noChangeArrowheads="1"/>
              </p:cNvSpPr>
              <p:nvPr/>
            </p:nvSpPr>
            <p:spPr bwMode="auto">
              <a:xfrm>
                <a:off x="5721350" y="60388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10101"/>
              </a:solidFill>
              <a:ln>
                <a:noFill/>
              </a:ln>
              <a:effectLst/>
              <a:extLst>
                <a:ext uri="{91240B29-F687-4F45-9708-019B960494DF}">
                  <a14:hiddenLine xmlns:a14="http://schemas.microsoft.com/office/drawing/2010/main" w="9525" cap="flat">
                    <a:solidFill>
                      <a:srgbClr val="010101"/>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2400"/>
              </a:p>
            </p:txBody>
          </p:sp>
          <p:sp>
            <p:nvSpPr>
              <p:cNvPr id="29" name="Freeform 26">
                <a:extLst>
                  <a:ext uri="{FF2B5EF4-FFF2-40B4-BE49-F238E27FC236}">
                    <a16:creationId xmlns:a16="http://schemas.microsoft.com/office/drawing/2014/main" id="{77B8D906-FF5E-3A35-BD89-CBAA9F5A3D73}"/>
                  </a:ext>
                </a:extLst>
              </p:cNvPr>
              <p:cNvSpPr>
                <a:spLocks noChangeArrowheads="1"/>
              </p:cNvSpPr>
              <p:nvPr/>
            </p:nvSpPr>
            <p:spPr bwMode="auto">
              <a:xfrm>
                <a:off x="5721350" y="60388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10101"/>
              </a:solidFill>
              <a:ln>
                <a:noFill/>
              </a:ln>
              <a:effectLst/>
              <a:extLst>
                <a:ext uri="{91240B29-F687-4F45-9708-019B960494DF}">
                  <a14:hiddenLine xmlns:a14="http://schemas.microsoft.com/office/drawing/2010/main" w="9525" cap="flat">
                    <a:solidFill>
                      <a:srgbClr val="01010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2400"/>
              </a:p>
            </p:txBody>
          </p:sp>
          <p:sp>
            <p:nvSpPr>
              <p:cNvPr id="30" name="Freeform 32">
                <a:extLst>
                  <a:ext uri="{FF2B5EF4-FFF2-40B4-BE49-F238E27FC236}">
                    <a16:creationId xmlns:a16="http://schemas.microsoft.com/office/drawing/2014/main" id="{57CA799C-6E03-915B-67B5-EEC2B3B5733A}"/>
                  </a:ext>
                </a:extLst>
              </p:cNvPr>
              <p:cNvSpPr>
                <a:spLocks noChangeArrowheads="1"/>
              </p:cNvSpPr>
              <p:nvPr/>
            </p:nvSpPr>
            <p:spPr bwMode="auto">
              <a:xfrm>
                <a:off x="5721350" y="60388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10101"/>
              </a:solidFill>
              <a:ln>
                <a:noFill/>
              </a:ln>
              <a:effectLst/>
              <a:extLst>
                <a:ext uri="{91240B29-F687-4F45-9708-019B960494DF}">
                  <a14:hiddenLine xmlns:a14="http://schemas.microsoft.com/office/drawing/2010/main" w="9525" cap="flat">
                    <a:solidFill>
                      <a:srgbClr val="010101"/>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2400"/>
              </a:p>
            </p:txBody>
          </p:sp>
          <p:sp>
            <p:nvSpPr>
              <p:cNvPr id="31" name="Freeform 33">
                <a:extLst>
                  <a:ext uri="{FF2B5EF4-FFF2-40B4-BE49-F238E27FC236}">
                    <a16:creationId xmlns:a16="http://schemas.microsoft.com/office/drawing/2014/main" id="{8B3ACDC4-47C2-26D5-C217-C69C4D308640}"/>
                  </a:ext>
                </a:extLst>
              </p:cNvPr>
              <p:cNvSpPr>
                <a:spLocks noChangeArrowheads="1"/>
              </p:cNvSpPr>
              <p:nvPr/>
            </p:nvSpPr>
            <p:spPr bwMode="auto">
              <a:xfrm>
                <a:off x="5721350" y="60388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10101"/>
              </a:solidFill>
              <a:ln>
                <a:noFill/>
              </a:ln>
              <a:effectLst/>
              <a:extLst>
                <a:ext uri="{91240B29-F687-4F45-9708-019B960494DF}">
                  <a14:hiddenLine xmlns:a14="http://schemas.microsoft.com/office/drawing/2010/main" w="9525" cap="flat">
                    <a:solidFill>
                      <a:srgbClr val="01010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2400"/>
              </a:p>
            </p:txBody>
          </p:sp>
          <p:grpSp>
            <p:nvGrpSpPr>
              <p:cNvPr id="32" name="Group 16">
                <a:extLst>
                  <a:ext uri="{FF2B5EF4-FFF2-40B4-BE49-F238E27FC236}">
                    <a16:creationId xmlns:a16="http://schemas.microsoft.com/office/drawing/2014/main" id="{E81D91D7-6A49-8C58-ADBD-9C0962221EF4}"/>
                  </a:ext>
                </a:extLst>
              </p:cNvPr>
              <p:cNvGrpSpPr>
                <a:grpSpLocks/>
              </p:cNvGrpSpPr>
              <p:nvPr/>
            </p:nvGrpSpPr>
            <p:grpSpPr bwMode="auto">
              <a:xfrm>
                <a:off x="5233988" y="5975350"/>
                <a:ext cx="968375" cy="936625"/>
                <a:chOff x="5233988" y="5975350"/>
                <a:chExt cx="968375" cy="936625"/>
              </a:xfrm>
            </p:grpSpPr>
            <p:sp>
              <p:nvSpPr>
                <p:cNvPr id="33" name="Freeform 29">
                  <a:extLst>
                    <a:ext uri="{FF2B5EF4-FFF2-40B4-BE49-F238E27FC236}">
                      <a16:creationId xmlns:a16="http://schemas.microsoft.com/office/drawing/2014/main" id="{50E2BACD-8500-0340-914F-656A05C720CD}"/>
                    </a:ext>
                  </a:extLst>
                </p:cNvPr>
                <p:cNvSpPr>
                  <a:spLocks noChangeArrowheads="1"/>
                </p:cNvSpPr>
                <p:nvPr/>
              </p:nvSpPr>
              <p:spPr bwMode="auto">
                <a:xfrm>
                  <a:off x="5962650" y="6575425"/>
                  <a:ext cx="239713" cy="336550"/>
                </a:xfrm>
                <a:custGeom>
                  <a:avLst/>
                  <a:gdLst>
                    <a:gd name="T0" fmla="*/ 66 w 667"/>
                    <a:gd name="T1" fmla="*/ 932 h 933"/>
                    <a:gd name="T2" fmla="*/ 66 w 667"/>
                    <a:gd name="T3" fmla="*/ 932 h 933"/>
                    <a:gd name="T4" fmla="*/ 0 w 667"/>
                    <a:gd name="T5" fmla="*/ 821 h 933"/>
                    <a:gd name="T6" fmla="*/ 533 w 667"/>
                    <a:gd name="T7" fmla="*/ 0 h 933"/>
                    <a:gd name="T8" fmla="*/ 666 w 667"/>
                    <a:gd name="T9" fmla="*/ 22 h 933"/>
                    <a:gd name="T10" fmla="*/ 66 w 667"/>
                    <a:gd name="T11" fmla="*/ 932 h 933"/>
                  </a:gdLst>
                  <a:ahLst/>
                  <a:cxnLst>
                    <a:cxn ang="0">
                      <a:pos x="T0" y="T1"/>
                    </a:cxn>
                    <a:cxn ang="0">
                      <a:pos x="T2" y="T3"/>
                    </a:cxn>
                    <a:cxn ang="0">
                      <a:pos x="T4" y="T5"/>
                    </a:cxn>
                    <a:cxn ang="0">
                      <a:pos x="T6" y="T7"/>
                    </a:cxn>
                    <a:cxn ang="0">
                      <a:pos x="T8" y="T9"/>
                    </a:cxn>
                    <a:cxn ang="0">
                      <a:pos x="T10" y="T11"/>
                    </a:cxn>
                  </a:cxnLst>
                  <a:rect l="0" t="0" r="r" b="b"/>
                  <a:pathLst>
                    <a:path w="667" h="933">
                      <a:moveTo>
                        <a:pt x="66" y="932"/>
                      </a:moveTo>
                      <a:lnTo>
                        <a:pt x="66" y="932"/>
                      </a:lnTo>
                      <a:cubicBezTo>
                        <a:pt x="0" y="821"/>
                        <a:pt x="0" y="821"/>
                        <a:pt x="0" y="821"/>
                      </a:cubicBezTo>
                      <a:cubicBezTo>
                        <a:pt x="288" y="644"/>
                        <a:pt x="488" y="333"/>
                        <a:pt x="533" y="0"/>
                      </a:cubicBezTo>
                      <a:cubicBezTo>
                        <a:pt x="666" y="22"/>
                        <a:pt x="666" y="22"/>
                        <a:pt x="666" y="22"/>
                      </a:cubicBezTo>
                      <a:cubicBezTo>
                        <a:pt x="599" y="399"/>
                        <a:pt x="377" y="733"/>
                        <a:pt x="66" y="932"/>
                      </a:cubicBezTo>
                    </a:path>
                  </a:pathLst>
                </a:custGeom>
                <a:solidFill>
                  <a:srgbClr val="010101"/>
                </a:solidFill>
                <a:ln>
                  <a:noFill/>
                </a:ln>
                <a:effectLst/>
                <a:extLst>
                  <a:ext uri="{91240B29-F687-4F45-9708-019B960494DF}">
                    <a14:hiddenLine xmlns:a14="http://schemas.microsoft.com/office/drawing/2010/main" w="9525" cap="flat">
                      <a:solidFill>
                        <a:srgbClr val="010101"/>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2400"/>
                </a:p>
              </p:txBody>
            </p:sp>
            <p:sp>
              <p:nvSpPr>
                <p:cNvPr id="34" name="Freeform 30">
                  <a:extLst>
                    <a:ext uri="{FF2B5EF4-FFF2-40B4-BE49-F238E27FC236}">
                      <a16:creationId xmlns:a16="http://schemas.microsoft.com/office/drawing/2014/main" id="{9C2C34AA-A048-F121-A542-649CDD904301}"/>
                    </a:ext>
                  </a:extLst>
                </p:cNvPr>
                <p:cNvSpPr>
                  <a:spLocks noChangeArrowheads="1"/>
                </p:cNvSpPr>
                <p:nvPr/>
              </p:nvSpPr>
              <p:spPr bwMode="auto">
                <a:xfrm>
                  <a:off x="5233988" y="6575425"/>
                  <a:ext cx="247650" cy="336550"/>
                </a:xfrm>
                <a:custGeom>
                  <a:avLst/>
                  <a:gdLst>
                    <a:gd name="T0" fmla="*/ 622 w 690"/>
                    <a:gd name="T1" fmla="*/ 932 h 933"/>
                    <a:gd name="T2" fmla="*/ 622 w 690"/>
                    <a:gd name="T3" fmla="*/ 932 h 933"/>
                    <a:gd name="T4" fmla="*/ 0 w 690"/>
                    <a:gd name="T5" fmla="*/ 22 h 933"/>
                    <a:gd name="T6" fmla="*/ 133 w 690"/>
                    <a:gd name="T7" fmla="*/ 0 h 933"/>
                    <a:gd name="T8" fmla="*/ 689 w 690"/>
                    <a:gd name="T9" fmla="*/ 843 h 933"/>
                    <a:gd name="T10" fmla="*/ 622 w 690"/>
                    <a:gd name="T11" fmla="*/ 932 h 933"/>
                  </a:gdLst>
                  <a:ahLst/>
                  <a:cxnLst>
                    <a:cxn ang="0">
                      <a:pos x="T0" y="T1"/>
                    </a:cxn>
                    <a:cxn ang="0">
                      <a:pos x="T2" y="T3"/>
                    </a:cxn>
                    <a:cxn ang="0">
                      <a:pos x="T4" y="T5"/>
                    </a:cxn>
                    <a:cxn ang="0">
                      <a:pos x="T6" y="T7"/>
                    </a:cxn>
                    <a:cxn ang="0">
                      <a:pos x="T8" y="T9"/>
                    </a:cxn>
                    <a:cxn ang="0">
                      <a:pos x="T10" y="T11"/>
                    </a:cxn>
                  </a:cxnLst>
                  <a:rect l="0" t="0" r="r" b="b"/>
                  <a:pathLst>
                    <a:path w="690" h="933">
                      <a:moveTo>
                        <a:pt x="622" y="932"/>
                      </a:moveTo>
                      <a:lnTo>
                        <a:pt x="622" y="932"/>
                      </a:lnTo>
                      <a:cubicBezTo>
                        <a:pt x="288" y="733"/>
                        <a:pt x="67" y="399"/>
                        <a:pt x="0" y="22"/>
                      </a:cubicBezTo>
                      <a:cubicBezTo>
                        <a:pt x="133" y="0"/>
                        <a:pt x="133" y="0"/>
                        <a:pt x="133" y="0"/>
                      </a:cubicBezTo>
                      <a:cubicBezTo>
                        <a:pt x="178" y="333"/>
                        <a:pt x="399" y="644"/>
                        <a:pt x="689" y="843"/>
                      </a:cubicBezTo>
                      <a:lnTo>
                        <a:pt x="622" y="932"/>
                      </a:lnTo>
                    </a:path>
                  </a:pathLst>
                </a:custGeom>
                <a:solidFill>
                  <a:srgbClr val="010101"/>
                </a:solidFill>
                <a:ln>
                  <a:noFill/>
                </a:ln>
                <a:effectLst/>
                <a:extLst>
                  <a:ext uri="{91240B29-F687-4F45-9708-019B960494DF}">
                    <a14:hiddenLine xmlns:a14="http://schemas.microsoft.com/office/drawing/2010/main" w="9525" cap="flat">
                      <a:solidFill>
                        <a:srgbClr val="010101"/>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2400"/>
                </a:p>
              </p:txBody>
            </p:sp>
            <p:sp>
              <p:nvSpPr>
                <p:cNvPr id="35" name="Freeform 31">
                  <a:extLst>
                    <a:ext uri="{FF2B5EF4-FFF2-40B4-BE49-F238E27FC236}">
                      <a16:creationId xmlns:a16="http://schemas.microsoft.com/office/drawing/2014/main" id="{DA52296A-9D11-0CDC-43F1-CB3F49EE2A9E}"/>
                    </a:ext>
                  </a:extLst>
                </p:cNvPr>
                <p:cNvSpPr>
                  <a:spLocks noChangeArrowheads="1"/>
                </p:cNvSpPr>
                <p:nvPr/>
              </p:nvSpPr>
              <p:spPr bwMode="auto">
                <a:xfrm>
                  <a:off x="5457825" y="5975350"/>
                  <a:ext cx="528638" cy="120650"/>
                </a:xfrm>
                <a:custGeom>
                  <a:avLst/>
                  <a:gdLst>
                    <a:gd name="T0" fmla="*/ 1400 w 1467"/>
                    <a:gd name="T1" fmla="*/ 334 h 335"/>
                    <a:gd name="T2" fmla="*/ 1400 w 1467"/>
                    <a:gd name="T3" fmla="*/ 334 h 335"/>
                    <a:gd name="T4" fmla="*/ 733 w 1467"/>
                    <a:gd name="T5" fmla="*/ 134 h 335"/>
                    <a:gd name="T6" fmla="*/ 67 w 1467"/>
                    <a:gd name="T7" fmla="*/ 334 h 335"/>
                    <a:gd name="T8" fmla="*/ 0 w 1467"/>
                    <a:gd name="T9" fmla="*/ 222 h 335"/>
                    <a:gd name="T10" fmla="*/ 733 w 1467"/>
                    <a:gd name="T11" fmla="*/ 0 h 335"/>
                    <a:gd name="T12" fmla="*/ 1466 w 1467"/>
                    <a:gd name="T13" fmla="*/ 222 h 335"/>
                    <a:gd name="T14" fmla="*/ 1400 w 1467"/>
                    <a:gd name="T15" fmla="*/ 334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7" h="335">
                      <a:moveTo>
                        <a:pt x="1400" y="334"/>
                      </a:moveTo>
                      <a:lnTo>
                        <a:pt x="1400" y="334"/>
                      </a:lnTo>
                      <a:cubicBezTo>
                        <a:pt x="1199" y="200"/>
                        <a:pt x="955" y="134"/>
                        <a:pt x="733" y="134"/>
                      </a:cubicBezTo>
                      <a:cubicBezTo>
                        <a:pt x="488" y="134"/>
                        <a:pt x="266" y="200"/>
                        <a:pt x="67" y="334"/>
                      </a:cubicBezTo>
                      <a:cubicBezTo>
                        <a:pt x="0" y="222"/>
                        <a:pt x="0" y="222"/>
                        <a:pt x="0" y="222"/>
                      </a:cubicBezTo>
                      <a:cubicBezTo>
                        <a:pt x="200" y="89"/>
                        <a:pt x="466" y="0"/>
                        <a:pt x="733" y="0"/>
                      </a:cubicBezTo>
                      <a:cubicBezTo>
                        <a:pt x="977" y="0"/>
                        <a:pt x="1244" y="89"/>
                        <a:pt x="1466" y="222"/>
                      </a:cubicBezTo>
                      <a:lnTo>
                        <a:pt x="1400" y="334"/>
                      </a:lnTo>
                    </a:path>
                  </a:pathLst>
                </a:custGeom>
                <a:solidFill>
                  <a:srgbClr val="010101"/>
                </a:solidFill>
                <a:ln>
                  <a:noFill/>
                </a:ln>
                <a:effectLst/>
                <a:extLst>
                  <a:ext uri="{91240B29-F687-4F45-9708-019B960494DF}">
                    <a14:hiddenLine xmlns:a14="http://schemas.microsoft.com/office/drawing/2010/main" w="9525" cap="flat">
                      <a:solidFill>
                        <a:srgbClr val="010101"/>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2400"/>
                </a:p>
              </p:txBody>
            </p:sp>
          </p:grpSp>
        </p:grpSp>
        <p:grpSp>
          <p:nvGrpSpPr>
            <p:cNvPr id="17" name="Group 26">
              <a:extLst>
                <a:ext uri="{FF2B5EF4-FFF2-40B4-BE49-F238E27FC236}">
                  <a16:creationId xmlns:a16="http://schemas.microsoft.com/office/drawing/2014/main" id="{7CB8BA1E-22FB-F88B-1067-97AD128D3A56}"/>
                </a:ext>
              </a:extLst>
            </p:cNvPr>
            <p:cNvGrpSpPr>
              <a:grpSpLocks/>
            </p:cNvGrpSpPr>
            <p:nvPr/>
          </p:nvGrpSpPr>
          <p:grpSpPr bwMode="auto">
            <a:xfrm>
              <a:off x="5160963" y="6102350"/>
              <a:ext cx="1112837" cy="1008063"/>
              <a:chOff x="5160963" y="6102350"/>
              <a:chExt cx="1112837" cy="1008063"/>
            </a:xfrm>
          </p:grpSpPr>
          <p:grpSp>
            <p:nvGrpSpPr>
              <p:cNvPr id="18" name="Group 19">
                <a:extLst>
                  <a:ext uri="{FF2B5EF4-FFF2-40B4-BE49-F238E27FC236}">
                    <a16:creationId xmlns:a16="http://schemas.microsoft.com/office/drawing/2014/main" id="{9C315AAF-A84B-8D40-11B6-08D3362BCB2C}"/>
                  </a:ext>
                </a:extLst>
              </p:cNvPr>
              <p:cNvGrpSpPr>
                <a:grpSpLocks/>
              </p:cNvGrpSpPr>
              <p:nvPr/>
            </p:nvGrpSpPr>
            <p:grpSpPr bwMode="auto">
              <a:xfrm>
                <a:off x="5160963" y="6102350"/>
                <a:ext cx="360362" cy="401638"/>
                <a:chOff x="5160963" y="6102350"/>
                <a:chExt cx="360362" cy="401638"/>
              </a:xfrm>
            </p:grpSpPr>
            <p:sp>
              <p:nvSpPr>
                <p:cNvPr id="26" name="Freeform 27">
                  <a:extLst>
                    <a:ext uri="{FF2B5EF4-FFF2-40B4-BE49-F238E27FC236}">
                      <a16:creationId xmlns:a16="http://schemas.microsoft.com/office/drawing/2014/main" id="{C862B666-7313-53EE-3F7B-E164B7E32D81}"/>
                    </a:ext>
                  </a:extLst>
                </p:cNvPr>
                <p:cNvSpPr>
                  <a:spLocks noChangeArrowheads="1"/>
                </p:cNvSpPr>
                <p:nvPr/>
              </p:nvSpPr>
              <p:spPr bwMode="auto">
                <a:xfrm>
                  <a:off x="5241925" y="6102350"/>
                  <a:ext cx="207963" cy="207963"/>
                </a:xfrm>
                <a:custGeom>
                  <a:avLst/>
                  <a:gdLst>
                    <a:gd name="T0" fmla="*/ 0 w 579"/>
                    <a:gd name="T1" fmla="*/ 288 h 578"/>
                    <a:gd name="T2" fmla="*/ 0 w 579"/>
                    <a:gd name="T3" fmla="*/ 288 h 578"/>
                    <a:gd name="T4" fmla="*/ 289 w 579"/>
                    <a:gd name="T5" fmla="*/ 0 h 578"/>
                    <a:gd name="T6" fmla="*/ 578 w 579"/>
                    <a:gd name="T7" fmla="*/ 288 h 578"/>
                    <a:gd name="T8" fmla="*/ 289 w 579"/>
                    <a:gd name="T9" fmla="*/ 577 h 578"/>
                    <a:gd name="T10" fmla="*/ 0 w 579"/>
                    <a:gd name="T11" fmla="*/ 288 h 578"/>
                  </a:gdLst>
                  <a:ahLst/>
                  <a:cxnLst>
                    <a:cxn ang="0">
                      <a:pos x="T0" y="T1"/>
                    </a:cxn>
                    <a:cxn ang="0">
                      <a:pos x="T2" y="T3"/>
                    </a:cxn>
                    <a:cxn ang="0">
                      <a:pos x="T4" y="T5"/>
                    </a:cxn>
                    <a:cxn ang="0">
                      <a:pos x="T6" y="T7"/>
                    </a:cxn>
                    <a:cxn ang="0">
                      <a:pos x="T8" y="T9"/>
                    </a:cxn>
                    <a:cxn ang="0">
                      <a:pos x="T10" y="T11"/>
                    </a:cxn>
                  </a:cxnLst>
                  <a:rect l="0" t="0" r="r" b="b"/>
                  <a:pathLst>
                    <a:path w="579" h="578">
                      <a:moveTo>
                        <a:pt x="0" y="288"/>
                      </a:moveTo>
                      <a:lnTo>
                        <a:pt x="0" y="288"/>
                      </a:lnTo>
                      <a:cubicBezTo>
                        <a:pt x="0" y="133"/>
                        <a:pt x="134" y="0"/>
                        <a:pt x="289" y="0"/>
                      </a:cubicBezTo>
                      <a:cubicBezTo>
                        <a:pt x="444" y="0"/>
                        <a:pt x="578" y="133"/>
                        <a:pt x="578" y="288"/>
                      </a:cubicBezTo>
                      <a:cubicBezTo>
                        <a:pt x="578" y="444"/>
                        <a:pt x="444" y="577"/>
                        <a:pt x="289" y="577"/>
                      </a:cubicBezTo>
                      <a:cubicBezTo>
                        <a:pt x="134" y="577"/>
                        <a:pt x="0" y="444"/>
                        <a:pt x="0" y="288"/>
                      </a:cubicBezTo>
                    </a:path>
                  </a:pathLst>
                </a:custGeom>
                <a:solidFill>
                  <a:srgbClr val="010101"/>
                </a:solidFill>
                <a:ln>
                  <a:noFill/>
                </a:ln>
                <a:effectLst/>
                <a:extLst>
                  <a:ext uri="{91240B29-F687-4F45-9708-019B960494DF}">
                    <a14:hiddenLine xmlns:a14="http://schemas.microsoft.com/office/drawing/2010/main" w="9525" cap="flat">
                      <a:solidFill>
                        <a:srgbClr val="010101"/>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2400"/>
                </a:p>
              </p:txBody>
            </p:sp>
            <p:sp>
              <p:nvSpPr>
                <p:cNvPr id="27" name="Freeform 28">
                  <a:extLst>
                    <a:ext uri="{FF2B5EF4-FFF2-40B4-BE49-F238E27FC236}">
                      <a16:creationId xmlns:a16="http://schemas.microsoft.com/office/drawing/2014/main" id="{1155B1E2-AE68-3C25-1139-21ABE6128475}"/>
                    </a:ext>
                  </a:extLst>
                </p:cNvPr>
                <p:cNvSpPr>
                  <a:spLocks noChangeArrowheads="1"/>
                </p:cNvSpPr>
                <p:nvPr/>
              </p:nvSpPr>
              <p:spPr bwMode="auto">
                <a:xfrm>
                  <a:off x="5160963" y="6335713"/>
                  <a:ext cx="360362" cy="168275"/>
                </a:xfrm>
                <a:custGeom>
                  <a:avLst/>
                  <a:gdLst>
                    <a:gd name="T0" fmla="*/ 179 w 1002"/>
                    <a:gd name="T1" fmla="*/ 466 h 467"/>
                    <a:gd name="T2" fmla="*/ 179 w 1002"/>
                    <a:gd name="T3" fmla="*/ 466 h 467"/>
                    <a:gd name="T4" fmla="*/ 223 w 1002"/>
                    <a:gd name="T5" fmla="*/ 200 h 467"/>
                    <a:gd name="T6" fmla="*/ 268 w 1002"/>
                    <a:gd name="T7" fmla="*/ 311 h 467"/>
                    <a:gd name="T8" fmla="*/ 245 w 1002"/>
                    <a:gd name="T9" fmla="*/ 466 h 467"/>
                    <a:gd name="T10" fmla="*/ 1001 w 1002"/>
                    <a:gd name="T11" fmla="*/ 466 h 467"/>
                    <a:gd name="T12" fmla="*/ 956 w 1002"/>
                    <a:gd name="T13" fmla="*/ 156 h 467"/>
                    <a:gd name="T14" fmla="*/ 801 w 1002"/>
                    <a:gd name="T15" fmla="*/ 0 h 467"/>
                    <a:gd name="T16" fmla="*/ 201 w 1002"/>
                    <a:gd name="T17" fmla="*/ 0 h 467"/>
                    <a:gd name="T18" fmla="*/ 45 w 1002"/>
                    <a:gd name="T19" fmla="*/ 111 h 467"/>
                    <a:gd name="T20" fmla="*/ 0 w 1002"/>
                    <a:gd name="T21" fmla="*/ 466 h 467"/>
                    <a:gd name="T22" fmla="*/ 179 w 1002"/>
                    <a:gd name="T23" fmla="*/ 46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2" h="467">
                      <a:moveTo>
                        <a:pt x="179" y="466"/>
                      </a:moveTo>
                      <a:lnTo>
                        <a:pt x="179" y="466"/>
                      </a:lnTo>
                      <a:cubicBezTo>
                        <a:pt x="223" y="200"/>
                        <a:pt x="223" y="200"/>
                        <a:pt x="223" y="200"/>
                      </a:cubicBezTo>
                      <a:cubicBezTo>
                        <a:pt x="245" y="222"/>
                        <a:pt x="290" y="244"/>
                        <a:pt x="268" y="311"/>
                      </a:cubicBezTo>
                      <a:cubicBezTo>
                        <a:pt x="245" y="466"/>
                        <a:pt x="245" y="466"/>
                        <a:pt x="245" y="466"/>
                      </a:cubicBezTo>
                      <a:cubicBezTo>
                        <a:pt x="1001" y="466"/>
                        <a:pt x="1001" y="466"/>
                        <a:pt x="1001" y="466"/>
                      </a:cubicBezTo>
                      <a:cubicBezTo>
                        <a:pt x="1001" y="466"/>
                        <a:pt x="978" y="244"/>
                        <a:pt x="956" y="156"/>
                      </a:cubicBezTo>
                      <a:cubicBezTo>
                        <a:pt x="956" y="111"/>
                        <a:pt x="912" y="0"/>
                        <a:pt x="801" y="0"/>
                      </a:cubicBezTo>
                      <a:cubicBezTo>
                        <a:pt x="667" y="0"/>
                        <a:pt x="312" y="0"/>
                        <a:pt x="201" y="0"/>
                      </a:cubicBezTo>
                      <a:cubicBezTo>
                        <a:pt x="112" y="0"/>
                        <a:pt x="67" y="45"/>
                        <a:pt x="45" y="111"/>
                      </a:cubicBezTo>
                      <a:cubicBezTo>
                        <a:pt x="45" y="200"/>
                        <a:pt x="0" y="466"/>
                        <a:pt x="0" y="466"/>
                      </a:cubicBezTo>
                      <a:lnTo>
                        <a:pt x="179" y="466"/>
                      </a:lnTo>
                    </a:path>
                  </a:pathLst>
                </a:custGeom>
                <a:solidFill>
                  <a:srgbClr val="010101"/>
                </a:solidFill>
                <a:ln>
                  <a:noFill/>
                </a:ln>
                <a:effectLst/>
                <a:extLst>
                  <a:ext uri="{91240B29-F687-4F45-9708-019B960494DF}">
                    <a14:hiddenLine xmlns:a14="http://schemas.microsoft.com/office/drawing/2010/main" w="9525" cap="flat">
                      <a:solidFill>
                        <a:srgbClr val="010101"/>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2400"/>
                </a:p>
              </p:txBody>
            </p:sp>
          </p:grpSp>
          <p:grpSp>
            <p:nvGrpSpPr>
              <p:cNvPr id="20" name="Group 18">
                <a:extLst>
                  <a:ext uri="{FF2B5EF4-FFF2-40B4-BE49-F238E27FC236}">
                    <a16:creationId xmlns:a16="http://schemas.microsoft.com/office/drawing/2014/main" id="{904046C9-5AB1-4150-21A9-EBBC4A06FABA}"/>
                  </a:ext>
                </a:extLst>
              </p:cNvPr>
              <p:cNvGrpSpPr>
                <a:grpSpLocks/>
              </p:cNvGrpSpPr>
              <p:nvPr/>
            </p:nvGrpSpPr>
            <p:grpSpPr bwMode="auto">
              <a:xfrm>
                <a:off x="5537200" y="6702425"/>
                <a:ext cx="368300" cy="407988"/>
                <a:chOff x="5537200" y="6702425"/>
                <a:chExt cx="368300" cy="407988"/>
              </a:xfrm>
            </p:grpSpPr>
            <p:sp>
              <p:nvSpPr>
                <p:cNvPr id="24" name="Freeform 34">
                  <a:extLst>
                    <a:ext uri="{FF2B5EF4-FFF2-40B4-BE49-F238E27FC236}">
                      <a16:creationId xmlns:a16="http://schemas.microsoft.com/office/drawing/2014/main" id="{9B98896A-9207-2FE9-5C99-566172D0DF28}"/>
                    </a:ext>
                  </a:extLst>
                </p:cNvPr>
                <p:cNvSpPr>
                  <a:spLocks noChangeArrowheads="1"/>
                </p:cNvSpPr>
                <p:nvPr/>
              </p:nvSpPr>
              <p:spPr bwMode="auto">
                <a:xfrm>
                  <a:off x="5618163" y="6702425"/>
                  <a:ext cx="207962" cy="207963"/>
                </a:xfrm>
                <a:custGeom>
                  <a:avLst/>
                  <a:gdLst>
                    <a:gd name="T0" fmla="*/ 0 w 578"/>
                    <a:gd name="T1" fmla="*/ 289 h 578"/>
                    <a:gd name="T2" fmla="*/ 0 w 578"/>
                    <a:gd name="T3" fmla="*/ 289 h 578"/>
                    <a:gd name="T4" fmla="*/ 289 w 578"/>
                    <a:gd name="T5" fmla="*/ 0 h 578"/>
                    <a:gd name="T6" fmla="*/ 577 w 578"/>
                    <a:gd name="T7" fmla="*/ 289 h 578"/>
                    <a:gd name="T8" fmla="*/ 289 w 578"/>
                    <a:gd name="T9" fmla="*/ 577 h 578"/>
                    <a:gd name="T10" fmla="*/ 0 w 578"/>
                    <a:gd name="T11" fmla="*/ 289 h 578"/>
                  </a:gdLst>
                  <a:ahLst/>
                  <a:cxnLst>
                    <a:cxn ang="0">
                      <a:pos x="T0" y="T1"/>
                    </a:cxn>
                    <a:cxn ang="0">
                      <a:pos x="T2" y="T3"/>
                    </a:cxn>
                    <a:cxn ang="0">
                      <a:pos x="T4" y="T5"/>
                    </a:cxn>
                    <a:cxn ang="0">
                      <a:pos x="T6" y="T7"/>
                    </a:cxn>
                    <a:cxn ang="0">
                      <a:pos x="T8" y="T9"/>
                    </a:cxn>
                    <a:cxn ang="0">
                      <a:pos x="T10" y="T11"/>
                    </a:cxn>
                  </a:cxnLst>
                  <a:rect l="0" t="0" r="r" b="b"/>
                  <a:pathLst>
                    <a:path w="578" h="578">
                      <a:moveTo>
                        <a:pt x="0" y="289"/>
                      </a:moveTo>
                      <a:lnTo>
                        <a:pt x="0" y="289"/>
                      </a:lnTo>
                      <a:cubicBezTo>
                        <a:pt x="0" y="133"/>
                        <a:pt x="133" y="0"/>
                        <a:pt x="289" y="0"/>
                      </a:cubicBezTo>
                      <a:cubicBezTo>
                        <a:pt x="444" y="0"/>
                        <a:pt x="577" y="133"/>
                        <a:pt x="577" y="289"/>
                      </a:cubicBezTo>
                      <a:cubicBezTo>
                        <a:pt x="577" y="444"/>
                        <a:pt x="444" y="577"/>
                        <a:pt x="289" y="577"/>
                      </a:cubicBezTo>
                      <a:cubicBezTo>
                        <a:pt x="133" y="577"/>
                        <a:pt x="0" y="444"/>
                        <a:pt x="0" y="289"/>
                      </a:cubicBezTo>
                    </a:path>
                  </a:pathLst>
                </a:custGeom>
                <a:solidFill>
                  <a:srgbClr val="010101"/>
                </a:solidFill>
                <a:ln>
                  <a:noFill/>
                </a:ln>
                <a:effectLst/>
                <a:extLst>
                  <a:ext uri="{91240B29-F687-4F45-9708-019B960494DF}">
                    <a14:hiddenLine xmlns:a14="http://schemas.microsoft.com/office/drawing/2010/main" w="9525" cap="flat">
                      <a:solidFill>
                        <a:srgbClr val="010101"/>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2400"/>
                </a:p>
              </p:txBody>
            </p:sp>
            <p:sp>
              <p:nvSpPr>
                <p:cNvPr id="25" name="Freeform 35">
                  <a:extLst>
                    <a:ext uri="{FF2B5EF4-FFF2-40B4-BE49-F238E27FC236}">
                      <a16:creationId xmlns:a16="http://schemas.microsoft.com/office/drawing/2014/main" id="{444ED0E6-7950-3D6E-C080-C4AF6891940B}"/>
                    </a:ext>
                  </a:extLst>
                </p:cNvPr>
                <p:cNvSpPr>
                  <a:spLocks noChangeArrowheads="1"/>
                </p:cNvSpPr>
                <p:nvPr/>
              </p:nvSpPr>
              <p:spPr bwMode="auto">
                <a:xfrm>
                  <a:off x="5537200" y="6934200"/>
                  <a:ext cx="368300" cy="176213"/>
                </a:xfrm>
                <a:custGeom>
                  <a:avLst/>
                  <a:gdLst>
                    <a:gd name="T0" fmla="*/ 177 w 1023"/>
                    <a:gd name="T1" fmla="*/ 489 h 490"/>
                    <a:gd name="T2" fmla="*/ 177 w 1023"/>
                    <a:gd name="T3" fmla="*/ 489 h 490"/>
                    <a:gd name="T4" fmla="*/ 244 w 1023"/>
                    <a:gd name="T5" fmla="*/ 223 h 490"/>
                    <a:gd name="T6" fmla="*/ 266 w 1023"/>
                    <a:gd name="T7" fmla="*/ 312 h 490"/>
                    <a:gd name="T8" fmla="*/ 244 w 1023"/>
                    <a:gd name="T9" fmla="*/ 489 h 490"/>
                    <a:gd name="T10" fmla="*/ 1022 w 1023"/>
                    <a:gd name="T11" fmla="*/ 489 h 490"/>
                    <a:gd name="T12" fmla="*/ 977 w 1023"/>
                    <a:gd name="T13" fmla="*/ 178 h 490"/>
                    <a:gd name="T14" fmla="*/ 799 w 1023"/>
                    <a:gd name="T15" fmla="*/ 0 h 490"/>
                    <a:gd name="T16" fmla="*/ 222 w 1023"/>
                    <a:gd name="T17" fmla="*/ 0 h 490"/>
                    <a:gd name="T18" fmla="*/ 44 w 1023"/>
                    <a:gd name="T19" fmla="*/ 134 h 490"/>
                    <a:gd name="T20" fmla="*/ 0 w 1023"/>
                    <a:gd name="T21" fmla="*/ 489 h 490"/>
                    <a:gd name="T22" fmla="*/ 177 w 1023"/>
                    <a:gd name="T23" fmla="*/ 489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490">
                      <a:moveTo>
                        <a:pt x="177" y="489"/>
                      </a:moveTo>
                      <a:lnTo>
                        <a:pt x="177" y="489"/>
                      </a:lnTo>
                      <a:cubicBezTo>
                        <a:pt x="244" y="223"/>
                        <a:pt x="244" y="223"/>
                        <a:pt x="244" y="223"/>
                      </a:cubicBezTo>
                      <a:cubicBezTo>
                        <a:pt x="266" y="223"/>
                        <a:pt x="289" y="245"/>
                        <a:pt x="266" y="312"/>
                      </a:cubicBezTo>
                      <a:cubicBezTo>
                        <a:pt x="244" y="489"/>
                        <a:pt x="244" y="489"/>
                        <a:pt x="244" y="489"/>
                      </a:cubicBezTo>
                      <a:cubicBezTo>
                        <a:pt x="1022" y="489"/>
                        <a:pt x="1022" y="489"/>
                        <a:pt x="1022" y="489"/>
                      </a:cubicBezTo>
                      <a:cubicBezTo>
                        <a:pt x="1022" y="489"/>
                        <a:pt x="977" y="245"/>
                        <a:pt x="977" y="178"/>
                      </a:cubicBezTo>
                      <a:cubicBezTo>
                        <a:pt x="955" y="111"/>
                        <a:pt x="911" y="0"/>
                        <a:pt x="799" y="0"/>
                      </a:cubicBezTo>
                      <a:cubicBezTo>
                        <a:pt x="688" y="0"/>
                        <a:pt x="311" y="0"/>
                        <a:pt x="222" y="0"/>
                      </a:cubicBezTo>
                      <a:cubicBezTo>
                        <a:pt x="111" y="0"/>
                        <a:pt x="66" y="45"/>
                        <a:pt x="44" y="134"/>
                      </a:cubicBezTo>
                      <a:cubicBezTo>
                        <a:pt x="44" y="200"/>
                        <a:pt x="0" y="489"/>
                        <a:pt x="0" y="489"/>
                      </a:cubicBezTo>
                      <a:lnTo>
                        <a:pt x="177" y="489"/>
                      </a:lnTo>
                    </a:path>
                  </a:pathLst>
                </a:custGeom>
                <a:solidFill>
                  <a:srgbClr val="010101"/>
                </a:solidFill>
                <a:ln>
                  <a:noFill/>
                </a:ln>
                <a:effectLst/>
                <a:extLst>
                  <a:ext uri="{91240B29-F687-4F45-9708-019B960494DF}">
                    <a14:hiddenLine xmlns:a14="http://schemas.microsoft.com/office/drawing/2010/main" w="9525" cap="flat">
                      <a:solidFill>
                        <a:srgbClr val="010101"/>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2400"/>
                </a:p>
              </p:txBody>
            </p:sp>
          </p:grpSp>
          <p:grpSp>
            <p:nvGrpSpPr>
              <p:cNvPr id="21" name="Group 17">
                <a:extLst>
                  <a:ext uri="{FF2B5EF4-FFF2-40B4-BE49-F238E27FC236}">
                    <a16:creationId xmlns:a16="http://schemas.microsoft.com/office/drawing/2014/main" id="{308910AE-0CE0-946D-7756-717512A699FB}"/>
                  </a:ext>
                </a:extLst>
              </p:cNvPr>
              <p:cNvGrpSpPr>
                <a:grpSpLocks/>
              </p:cNvGrpSpPr>
              <p:nvPr/>
            </p:nvGrpSpPr>
            <p:grpSpPr bwMode="auto">
              <a:xfrm>
                <a:off x="5913438" y="6102350"/>
                <a:ext cx="360362" cy="401638"/>
                <a:chOff x="5913438" y="6102350"/>
                <a:chExt cx="360362" cy="401638"/>
              </a:xfrm>
            </p:grpSpPr>
            <p:sp>
              <p:nvSpPr>
                <p:cNvPr id="22" name="Freeform 72">
                  <a:extLst>
                    <a:ext uri="{FF2B5EF4-FFF2-40B4-BE49-F238E27FC236}">
                      <a16:creationId xmlns:a16="http://schemas.microsoft.com/office/drawing/2014/main" id="{D00D43CC-81B5-A7D9-5C40-2BD2CA9B3113}"/>
                    </a:ext>
                  </a:extLst>
                </p:cNvPr>
                <p:cNvSpPr>
                  <a:spLocks noChangeArrowheads="1"/>
                </p:cNvSpPr>
                <p:nvPr/>
              </p:nvSpPr>
              <p:spPr bwMode="auto">
                <a:xfrm>
                  <a:off x="5994400" y="6102350"/>
                  <a:ext cx="200025" cy="207963"/>
                </a:xfrm>
                <a:custGeom>
                  <a:avLst/>
                  <a:gdLst>
                    <a:gd name="T0" fmla="*/ 556 w 557"/>
                    <a:gd name="T1" fmla="*/ 288 h 578"/>
                    <a:gd name="T2" fmla="*/ 556 w 557"/>
                    <a:gd name="T3" fmla="*/ 288 h 578"/>
                    <a:gd name="T4" fmla="*/ 289 w 557"/>
                    <a:gd name="T5" fmla="*/ 0 h 578"/>
                    <a:gd name="T6" fmla="*/ 0 w 557"/>
                    <a:gd name="T7" fmla="*/ 288 h 578"/>
                    <a:gd name="T8" fmla="*/ 289 w 557"/>
                    <a:gd name="T9" fmla="*/ 577 h 578"/>
                    <a:gd name="T10" fmla="*/ 556 w 557"/>
                    <a:gd name="T11" fmla="*/ 288 h 578"/>
                  </a:gdLst>
                  <a:ahLst/>
                  <a:cxnLst>
                    <a:cxn ang="0">
                      <a:pos x="T0" y="T1"/>
                    </a:cxn>
                    <a:cxn ang="0">
                      <a:pos x="T2" y="T3"/>
                    </a:cxn>
                    <a:cxn ang="0">
                      <a:pos x="T4" y="T5"/>
                    </a:cxn>
                    <a:cxn ang="0">
                      <a:pos x="T6" y="T7"/>
                    </a:cxn>
                    <a:cxn ang="0">
                      <a:pos x="T8" y="T9"/>
                    </a:cxn>
                    <a:cxn ang="0">
                      <a:pos x="T10" y="T11"/>
                    </a:cxn>
                  </a:cxnLst>
                  <a:rect l="0" t="0" r="r" b="b"/>
                  <a:pathLst>
                    <a:path w="557" h="578">
                      <a:moveTo>
                        <a:pt x="556" y="288"/>
                      </a:moveTo>
                      <a:lnTo>
                        <a:pt x="556" y="288"/>
                      </a:lnTo>
                      <a:cubicBezTo>
                        <a:pt x="556" y="133"/>
                        <a:pt x="445" y="0"/>
                        <a:pt x="289" y="0"/>
                      </a:cubicBezTo>
                      <a:cubicBezTo>
                        <a:pt x="111" y="0"/>
                        <a:pt x="0" y="133"/>
                        <a:pt x="0" y="288"/>
                      </a:cubicBezTo>
                      <a:cubicBezTo>
                        <a:pt x="0" y="444"/>
                        <a:pt x="111" y="577"/>
                        <a:pt x="289" y="577"/>
                      </a:cubicBezTo>
                      <a:cubicBezTo>
                        <a:pt x="445" y="577"/>
                        <a:pt x="556" y="444"/>
                        <a:pt x="556" y="288"/>
                      </a:cubicBezTo>
                    </a:path>
                  </a:pathLst>
                </a:custGeom>
                <a:solidFill>
                  <a:srgbClr val="010101"/>
                </a:solidFill>
                <a:ln>
                  <a:noFill/>
                </a:ln>
                <a:effectLst/>
                <a:extLst>
                  <a:ext uri="{91240B29-F687-4F45-9708-019B960494DF}">
                    <a14:hiddenLine xmlns:a14="http://schemas.microsoft.com/office/drawing/2010/main" w="9525" cap="flat">
                      <a:solidFill>
                        <a:srgbClr val="010101"/>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2400"/>
                </a:p>
              </p:txBody>
            </p:sp>
            <p:sp>
              <p:nvSpPr>
                <p:cNvPr id="23" name="Freeform 73">
                  <a:extLst>
                    <a:ext uri="{FF2B5EF4-FFF2-40B4-BE49-F238E27FC236}">
                      <a16:creationId xmlns:a16="http://schemas.microsoft.com/office/drawing/2014/main" id="{0AA6A079-2CEE-EEF9-1015-18D86423B600}"/>
                    </a:ext>
                  </a:extLst>
                </p:cNvPr>
                <p:cNvSpPr>
                  <a:spLocks noChangeArrowheads="1"/>
                </p:cNvSpPr>
                <p:nvPr/>
              </p:nvSpPr>
              <p:spPr bwMode="auto">
                <a:xfrm>
                  <a:off x="5913438" y="6335713"/>
                  <a:ext cx="360362" cy="168275"/>
                </a:xfrm>
                <a:custGeom>
                  <a:avLst/>
                  <a:gdLst>
                    <a:gd name="T0" fmla="*/ 822 w 1000"/>
                    <a:gd name="T1" fmla="*/ 466 h 467"/>
                    <a:gd name="T2" fmla="*/ 822 w 1000"/>
                    <a:gd name="T3" fmla="*/ 466 h 467"/>
                    <a:gd name="T4" fmla="*/ 778 w 1000"/>
                    <a:gd name="T5" fmla="*/ 200 h 467"/>
                    <a:gd name="T6" fmla="*/ 733 w 1000"/>
                    <a:gd name="T7" fmla="*/ 311 h 467"/>
                    <a:gd name="T8" fmla="*/ 756 w 1000"/>
                    <a:gd name="T9" fmla="*/ 466 h 467"/>
                    <a:gd name="T10" fmla="*/ 0 w 1000"/>
                    <a:gd name="T11" fmla="*/ 466 h 467"/>
                    <a:gd name="T12" fmla="*/ 45 w 1000"/>
                    <a:gd name="T13" fmla="*/ 156 h 467"/>
                    <a:gd name="T14" fmla="*/ 222 w 1000"/>
                    <a:gd name="T15" fmla="*/ 0 h 467"/>
                    <a:gd name="T16" fmla="*/ 800 w 1000"/>
                    <a:gd name="T17" fmla="*/ 0 h 467"/>
                    <a:gd name="T18" fmla="*/ 955 w 1000"/>
                    <a:gd name="T19" fmla="*/ 111 h 467"/>
                    <a:gd name="T20" fmla="*/ 999 w 1000"/>
                    <a:gd name="T21" fmla="*/ 466 h 467"/>
                    <a:gd name="T22" fmla="*/ 822 w 1000"/>
                    <a:gd name="T23" fmla="*/ 46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0" h="467">
                      <a:moveTo>
                        <a:pt x="822" y="466"/>
                      </a:moveTo>
                      <a:lnTo>
                        <a:pt x="822" y="466"/>
                      </a:lnTo>
                      <a:cubicBezTo>
                        <a:pt x="778" y="200"/>
                        <a:pt x="778" y="200"/>
                        <a:pt x="778" y="200"/>
                      </a:cubicBezTo>
                      <a:cubicBezTo>
                        <a:pt x="756" y="222"/>
                        <a:pt x="711" y="244"/>
                        <a:pt x="733" y="311"/>
                      </a:cubicBezTo>
                      <a:cubicBezTo>
                        <a:pt x="756" y="466"/>
                        <a:pt x="756" y="466"/>
                        <a:pt x="756" y="466"/>
                      </a:cubicBezTo>
                      <a:cubicBezTo>
                        <a:pt x="0" y="466"/>
                        <a:pt x="0" y="466"/>
                        <a:pt x="0" y="466"/>
                      </a:cubicBezTo>
                      <a:cubicBezTo>
                        <a:pt x="0" y="466"/>
                        <a:pt x="22" y="244"/>
                        <a:pt x="45" y="156"/>
                      </a:cubicBezTo>
                      <a:cubicBezTo>
                        <a:pt x="45" y="111"/>
                        <a:pt x="89" y="0"/>
                        <a:pt x="222" y="0"/>
                      </a:cubicBezTo>
                      <a:cubicBezTo>
                        <a:pt x="333" y="0"/>
                        <a:pt x="711" y="0"/>
                        <a:pt x="800" y="0"/>
                      </a:cubicBezTo>
                      <a:cubicBezTo>
                        <a:pt x="888" y="0"/>
                        <a:pt x="933" y="45"/>
                        <a:pt x="955" y="111"/>
                      </a:cubicBezTo>
                      <a:cubicBezTo>
                        <a:pt x="977" y="200"/>
                        <a:pt x="999" y="466"/>
                        <a:pt x="999" y="466"/>
                      </a:cubicBezTo>
                      <a:lnTo>
                        <a:pt x="822" y="466"/>
                      </a:lnTo>
                    </a:path>
                  </a:pathLst>
                </a:custGeom>
                <a:solidFill>
                  <a:srgbClr val="010101"/>
                </a:solidFill>
                <a:ln>
                  <a:noFill/>
                </a:ln>
                <a:effectLst/>
                <a:extLst>
                  <a:ext uri="{91240B29-F687-4F45-9708-019B960494DF}">
                    <a14:hiddenLine xmlns:a14="http://schemas.microsoft.com/office/drawing/2010/main" w="9525" cap="flat">
                      <a:solidFill>
                        <a:srgbClr val="010101"/>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en-US" sz="2400"/>
                </a:p>
              </p:txBody>
            </p:sp>
          </p:grpSp>
        </p:grpSp>
      </p:grpSp>
    </p:spTree>
    <p:extLst>
      <p:ext uri="{BB962C8B-B14F-4D97-AF65-F5344CB8AC3E}">
        <p14:creationId xmlns:p14="http://schemas.microsoft.com/office/powerpoint/2010/main" val="160901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anim calcmode="lin" valueType="num">
                                      <p:cBhvr>
                                        <p:cTn id="25" dur="1000" fill="hold"/>
                                        <p:tgtEl>
                                          <p:spTgt spid="49"/>
                                        </p:tgtEl>
                                        <p:attrNameLst>
                                          <p:attrName>ppt_x</p:attrName>
                                        </p:attrNameLst>
                                      </p:cBhvr>
                                      <p:tavLst>
                                        <p:tav tm="0">
                                          <p:val>
                                            <p:strVal val="#ppt_x"/>
                                          </p:val>
                                        </p:tav>
                                        <p:tav tm="100000">
                                          <p:val>
                                            <p:strVal val="#ppt_x"/>
                                          </p:val>
                                        </p:tav>
                                      </p:tavLst>
                                    </p:anim>
                                    <p:anim calcmode="lin" valueType="num">
                                      <p:cBhvr>
                                        <p:cTn id="26" dur="1000" fill="hold"/>
                                        <p:tgtEl>
                                          <p:spTgt spid="4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1000"/>
                                        <p:tgtEl>
                                          <p:spTgt spid="63"/>
                                        </p:tgtEl>
                                      </p:cBhvr>
                                    </p:animEffect>
                                    <p:anim calcmode="lin" valueType="num">
                                      <p:cBhvr>
                                        <p:cTn id="45" dur="1000" fill="hold"/>
                                        <p:tgtEl>
                                          <p:spTgt spid="63"/>
                                        </p:tgtEl>
                                        <p:attrNameLst>
                                          <p:attrName>ppt_x</p:attrName>
                                        </p:attrNameLst>
                                      </p:cBhvr>
                                      <p:tavLst>
                                        <p:tav tm="0">
                                          <p:val>
                                            <p:strVal val="#ppt_x"/>
                                          </p:val>
                                        </p:tav>
                                        <p:tav tm="100000">
                                          <p:val>
                                            <p:strVal val="#ppt_x"/>
                                          </p:val>
                                        </p:tav>
                                      </p:tavLst>
                                    </p:anim>
                                    <p:anim calcmode="lin" valueType="num">
                                      <p:cBhvr>
                                        <p:cTn id="46" dur="1000" fill="hold"/>
                                        <p:tgtEl>
                                          <p:spTgt spid="6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1000"/>
                                        <p:tgtEl>
                                          <p:spTgt spid="56"/>
                                        </p:tgtEl>
                                      </p:cBhvr>
                                    </p:animEffect>
                                    <p:anim calcmode="lin" valueType="num">
                                      <p:cBhvr>
                                        <p:cTn id="55" dur="1000" fill="hold"/>
                                        <p:tgtEl>
                                          <p:spTgt spid="56"/>
                                        </p:tgtEl>
                                        <p:attrNameLst>
                                          <p:attrName>ppt_x</p:attrName>
                                        </p:attrNameLst>
                                      </p:cBhvr>
                                      <p:tavLst>
                                        <p:tav tm="0">
                                          <p:val>
                                            <p:strVal val="#ppt_x"/>
                                          </p:val>
                                        </p:tav>
                                        <p:tav tm="100000">
                                          <p:val>
                                            <p:strVal val="#ppt_x"/>
                                          </p:val>
                                        </p:tav>
                                      </p:tavLst>
                                    </p:anim>
                                    <p:anim calcmode="lin" valueType="num">
                                      <p:cBhvr>
                                        <p:cTn id="56" dur="1000" fill="hold"/>
                                        <p:tgtEl>
                                          <p:spTgt spid="5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
                                            <p:txEl>
                                              <p:pRg st="0" end="0"/>
                                            </p:txEl>
                                          </p:spTgt>
                                        </p:tgtEl>
                                        <p:attrNameLst>
                                          <p:attrName>style.visibility</p:attrName>
                                        </p:attrNameLst>
                                      </p:cBhvr>
                                      <p:to>
                                        <p:strVal val="visible"/>
                                      </p:to>
                                    </p:set>
                                    <p:animEffect transition="in" filter="fade">
                                      <p:cBhvr>
                                        <p:cTn id="69" dur="1000"/>
                                        <p:tgtEl>
                                          <p:spTgt spid="3">
                                            <p:txEl>
                                              <p:pRg st="0" end="0"/>
                                            </p:txEl>
                                          </p:spTgt>
                                        </p:tgtEl>
                                      </p:cBhvr>
                                    </p:animEffect>
                                    <p:anim calcmode="lin" valueType="num">
                                      <p:cBhvr>
                                        <p:cTn id="7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1000"/>
                                        <p:tgtEl>
                                          <p:spTgt spid="51"/>
                                        </p:tgtEl>
                                      </p:cBhvr>
                                    </p:animEffect>
                                    <p:anim calcmode="lin" valueType="num">
                                      <p:cBhvr>
                                        <p:cTn id="82" dur="1000" fill="hold"/>
                                        <p:tgtEl>
                                          <p:spTgt spid="51"/>
                                        </p:tgtEl>
                                        <p:attrNameLst>
                                          <p:attrName>ppt_x</p:attrName>
                                        </p:attrNameLst>
                                      </p:cBhvr>
                                      <p:tavLst>
                                        <p:tav tm="0">
                                          <p:val>
                                            <p:strVal val="#ppt_x"/>
                                          </p:val>
                                        </p:tav>
                                        <p:tav tm="100000">
                                          <p:val>
                                            <p:strVal val="#ppt_x"/>
                                          </p:val>
                                        </p:tav>
                                      </p:tavLst>
                                    </p:anim>
                                    <p:anim calcmode="lin" valueType="num">
                                      <p:cBhvr>
                                        <p:cTn id="83" dur="1000" fill="hold"/>
                                        <p:tgtEl>
                                          <p:spTgt spid="5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fade">
                                      <p:cBhvr>
                                        <p:cTn id="91" dur="1000"/>
                                        <p:tgtEl>
                                          <p:spTgt spid="70"/>
                                        </p:tgtEl>
                                      </p:cBhvr>
                                    </p:animEffect>
                                    <p:anim calcmode="lin" valueType="num">
                                      <p:cBhvr>
                                        <p:cTn id="92" dur="1000" fill="hold"/>
                                        <p:tgtEl>
                                          <p:spTgt spid="70"/>
                                        </p:tgtEl>
                                        <p:attrNameLst>
                                          <p:attrName>ppt_x</p:attrName>
                                        </p:attrNameLst>
                                      </p:cBhvr>
                                      <p:tavLst>
                                        <p:tav tm="0">
                                          <p:val>
                                            <p:strVal val="#ppt_x"/>
                                          </p:val>
                                        </p:tav>
                                        <p:tav tm="100000">
                                          <p:val>
                                            <p:strVal val="#ppt_x"/>
                                          </p:val>
                                        </p:tav>
                                      </p:tavLst>
                                    </p:anim>
                                    <p:anim calcmode="lin" valueType="num">
                                      <p:cBhvr>
                                        <p:cTn id="93" dur="1000" fill="hold"/>
                                        <p:tgtEl>
                                          <p:spTgt spid="70"/>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fade">
                                      <p:cBhvr>
                                        <p:cTn id="106" dur="1000"/>
                                        <p:tgtEl>
                                          <p:spTgt spid="57"/>
                                        </p:tgtEl>
                                      </p:cBhvr>
                                    </p:animEffect>
                                    <p:anim calcmode="lin" valueType="num">
                                      <p:cBhvr>
                                        <p:cTn id="107" dur="1000" fill="hold"/>
                                        <p:tgtEl>
                                          <p:spTgt spid="57"/>
                                        </p:tgtEl>
                                        <p:attrNameLst>
                                          <p:attrName>ppt_x</p:attrName>
                                        </p:attrNameLst>
                                      </p:cBhvr>
                                      <p:tavLst>
                                        <p:tav tm="0">
                                          <p:val>
                                            <p:strVal val="#ppt_x"/>
                                          </p:val>
                                        </p:tav>
                                        <p:tav tm="100000">
                                          <p:val>
                                            <p:strVal val="#ppt_x"/>
                                          </p:val>
                                        </p:tav>
                                      </p:tavLst>
                                    </p:anim>
                                    <p:anim calcmode="lin" valueType="num">
                                      <p:cBhvr>
                                        <p:cTn id="108" dur="1000" fill="hold"/>
                                        <p:tgtEl>
                                          <p:spTgt spid="57"/>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7"/>
                                        </p:tgtEl>
                                        <p:attrNameLst>
                                          <p:attrName>style.visibility</p:attrName>
                                        </p:attrNameLst>
                                      </p:cBhvr>
                                      <p:to>
                                        <p:strVal val="visible"/>
                                      </p:to>
                                    </p:set>
                                    <p:animEffect transition="in" filter="fade">
                                      <p:cBhvr>
                                        <p:cTn id="116" dur="1000"/>
                                        <p:tgtEl>
                                          <p:spTgt spid="7"/>
                                        </p:tgtEl>
                                      </p:cBhvr>
                                    </p:animEffect>
                                    <p:anim calcmode="lin" valueType="num">
                                      <p:cBhvr>
                                        <p:cTn id="117" dur="1000" fill="hold"/>
                                        <p:tgtEl>
                                          <p:spTgt spid="7"/>
                                        </p:tgtEl>
                                        <p:attrNameLst>
                                          <p:attrName>ppt_x</p:attrName>
                                        </p:attrNameLst>
                                      </p:cBhvr>
                                      <p:tavLst>
                                        <p:tav tm="0">
                                          <p:val>
                                            <p:strVal val="#ppt_x"/>
                                          </p:val>
                                        </p:tav>
                                        <p:tav tm="100000">
                                          <p:val>
                                            <p:strVal val="#ppt_x"/>
                                          </p:val>
                                        </p:tav>
                                      </p:tavLst>
                                    </p:anim>
                                    <p:anim calcmode="lin" valueType="num">
                                      <p:cBhvr>
                                        <p:cTn id="118" dur="1000" fill="hold"/>
                                        <p:tgtEl>
                                          <p:spTgt spid="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8"/>
                                        </p:tgtEl>
                                        <p:attrNameLst>
                                          <p:attrName>style.visibility</p:attrName>
                                        </p:attrNameLst>
                                      </p:cBhvr>
                                      <p:to>
                                        <p:strVal val="visible"/>
                                      </p:to>
                                    </p:set>
                                    <p:animEffect transition="in" filter="fade">
                                      <p:cBhvr>
                                        <p:cTn id="121" dur="1000"/>
                                        <p:tgtEl>
                                          <p:spTgt spid="8"/>
                                        </p:tgtEl>
                                      </p:cBhvr>
                                    </p:animEffect>
                                    <p:anim calcmode="lin" valueType="num">
                                      <p:cBhvr>
                                        <p:cTn id="122" dur="1000" fill="hold"/>
                                        <p:tgtEl>
                                          <p:spTgt spid="8"/>
                                        </p:tgtEl>
                                        <p:attrNameLst>
                                          <p:attrName>ppt_x</p:attrName>
                                        </p:attrNameLst>
                                      </p:cBhvr>
                                      <p:tavLst>
                                        <p:tav tm="0">
                                          <p:val>
                                            <p:strVal val="#ppt_x"/>
                                          </p:val>
                                        </p:tav>
                                        <p:tav tm="100000">
                                          <p:val>
                                            <p:strVal val="#ppt_x"/>
                                          </p:val>
                                        </p:tav>
                                      </p:tavLst>
                                    </p:anim>
                                    <p:anim calcmode="lin" valueType="num">
                                      <p:cBhvr>
                                        <p:cTn id="123" dur="1000" fill="hold"/>
                                        <p:tgtEl>
                                          <p:spTgt spid="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53"/>
                                        </p:tgtEl>
                                        <p:attrNameLst>
                                          <p:attrName>style.visibility</p:attrName>
                                        </p:attrNameLst>
                                      </p:cBhvr>
                                      <p:to>
                                        <p:strVal val="visible"/>
                                      </p:to>
                                    </p:set>
                                    <p:animEffect transition="in" filter="fade">
                                      <p:cBhvr>
                                        <p:cTn id="138" dur="1000"/>
                                        <p:tgtEl>
                                          <p:spTgt spid="53"/>
                                        </p:tgtEl>
                                      </p:cBhvr>
                                    </p:animEffect>
                                    <p:anim calcmode="lin" valueType="num">
                                      <p:cBhvr>
                                        <p:cTn id="139" dur="1000" fill="hold"/>
                                        <p:tgtEl>
                                          <p:spTgt spid="53"/>
                                        </p:tgtEl>
                                        <p:attrNameLst>
                                          <p:attrName>ppt_x</p:attrName>
                                        </p:attrNameLst>
                                      </p:cBhvr>
                                      <p:tavLst>
                                        <p:tav tm="0">
                                          <p:val>
                                            <p:strVal val="#ppt_x"/>
                                          </p:val>
                                        </p:tav>
                                        <p:tav tm="100000">
                                          <p:val>
                                            <p:strVal val="#ppt_x"/>
                                          </p:val>
                                        </p:tav>
                                      </p:tavLst>
                                    </p:anim>
                                    <p:anim calcmode="lin" valueType="num">
                                      <p:cBhvr>
                                        <p:cTn id="140" dur="1000" fill="hold"/>
                                        <p:tgtEl>
                                          <p:spTgt spid="53"/>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52"/>
                                        </p:tgtEl>
                                        <p:attrNameLst>
                                          <p:attrName>style.visibility</p:attrName>
                                        </p:attrNameLst>
                                      </p:cBhvr>
                                      <p:to>
                                        <p:strVal val="visible"/>
                                      </p:to>
                                    </p:set>
                                    <p:animEffect transition="in" filter="fade">
                                      <p:cBhvr>
                                        <p:cTn id="143" dur="1000"/>
                                        <p:tgtEl>
                                          <p:spTgt spid="52"/>
                                        </p:tgtEl>
                                      </p:cBhvr>
                                    </p:animEffect>
                                    <p:anim calcmode="lin" valueType="num">
                                      <p:cBhvr>
                                        <p:cTn id="144" dur="1000" fill="hold"/>
                                        <p:tgtEl>
                                          <p:spTgt spid="52"/>
                                        </p:tgtEl>
                                        <p:attrNameLst>
                                          <p:attrName>ppt_x</p:attrName>
                                        </p:attrNameLst>
                                      </p:cBhvr>
                                      <p:tavLst>
                                        <p:tav tm="0">
                                          <p:val>
                                            <p:strVal val="#ppt_x"/>
                                          </p:val>
                                        </p:tav>
                                        <p:tav tm="100000">
                                          <p:val>
                                            <p:strVal val="#ppt_x"/>
                                          </p:val>
                                        </p:tav>
                                      </p:tavLst>
                                    </p:anim>
                                    <p:anim calcmode="lin" valueType="num">
                                      <p:cBhvr>
                                        <p:cTn id="14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43" grpId="0" animBg="1"/>
      <p:bldP spid="3" grpId="0" build="p"/>
      <p:bldP spid="7" grpId="0" animBg="1"/>
      <p:bldP spid="40" grpId="0"/>
      <p:bldP spid="41" grpId="0"/>
      <p:bldP spid="42" grpId="0"/>
      <p:bldP spid="47" grpId="0" animBg="1"/>
      <p:bldP spid="49" grpId="0"/>
      <p:bldP spid="50" grpId="0" animBg="1"/>
      <p:bldP spid="51" grpId="0"/>
      <p:bldP spid="52" grpId="0" animBg="1"/>
      <p:bldP spid="53" grpId="0"/>
      <p:bldP spid="19" grpId="0" animBg="1"/>
      <p:bldP spid="11" grpId="0" animBg="1"/>
      <p:bldP spid="4" grpId="0" animBg="1"/>
      <p:bldP spid="5" grpId="0" animBg="1"/>
      <p:bldP spid="6" grpId="0" animBg="1"/>
    </p:bldLst>
  </p:timing>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bwMode="gray">
          <a:xfrm>
            <a:off x="1042084" y="8652544"/>
            <a:ext cx="8256000" cy="240000"/>
          </a:xfrm>
          <a:prstGeom prst="rect">
            <a:avLst/>
          </a:prstGeom>
        </p:spPr>
        <p:txBody>
          <a:bodyPr vert="horz" lIns="0" tIns="0" rIns="0" bIns="0" rtlCol="0" anchor="t"/>
          <a:lstStyle>
            <a:defPPr lvl="0">
              <a:defRPr lang="nl-NL"/>
            </a:defPPr>
            <a:lvl1pPr marL="0" lvl="1" algn="l" defTabSz="1219170" rtl="0" eaLnBrk="1" latinLnBrk="0" hangingPunct="1">
              <a:defRPr sz="1333" kern="1200">
                <a:solidFill>
                  <a:schemeClr val="bg2"/>
                </a:solidFill>
                <a:latin typeface="+mn-lt"/>
                <a:ea typeface="+mn-ea"/>
                <a:cs typeface="+mn-cs"/>
              </a:defRPr>
            </a:lvl1pPr>
            <a:lvl2pPr marL="609585" lvl="2" algn="l" defTabSz="1219170" rtl="0" eaLnBrk="1" latinLnBrk="0" hangingPunct="1">
              <a:defRPr sz="2400" kern="1200">
                <a:solidFill>
                  <a:schemeClr val="tx1"/>
                </a:solidFill>
                <a:latin typeface="+mn-lt"/>
                <a:ea typeface="+mn-ea"/>
                <a:cs typeface="+mn-cs"/>
              </a:defRPr>
            </a:lvl2pPr>
            <a:lvl3pPr marL="1219170" lvl="3" algn="l" defTabSz="1219170" rtl="0" eaLnBrk="1" latinLnBrk="0" hangingPunct="1">
              <a:defRPr sz="2400" kern="1200">
                <a:solidFill>
                  <a:schemeClr val="tx1"/>
                </a:solidFill>
                <a:latin typeface="+mn-lt"/>
                <a:ea typeface="+mn-ea"/>
                <a:cs typeface="+mn-cs"/>
              </a:defRPr>
            </a:lvl3pPr>
            <a:lvl4pPr marL="1828754" lvl="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a:solidFill>
                  <a:srgbClr val="BEBEBE"/>
                </a:solidFill>
                <a:latin typeface="Corbel"/>
              </a:rPr>
              <a:t>Wegwijs in Amsterdamse enquêtes en dashboards</a:t>
            </a:r>
            <a:endParaRPr lang="nl-NL" dirty="0">
              <a:solidFill>
                <a:srgbClr val="BEBEBE"/>
              </a:solidFill>
              <a:latin typeface="Corbel"/>
            </a:endParaRPr>
          </a:p>
        </p:txBody>
      </p:sp>
      <p:sp>
        <p:nvSpPr>
          <p:cNvPr id="4" name="Tijdelijke aanduiding voor dianummer 3"/>
          <p:cNvSpPr>
            <a:spLocks noGrp="1"/>
          </p:cNvSpPr>
          <p:nvPr>
            <p:ph type="sldNum" sz="quarter" idx="12"/>
          </p:nvPr>
        </p:nvSpPr>
        <p:spPr bwMode="gray">
          <a:xfrm>
            <a:off x="11329077" y="8652544"/>
            <a:ext cx="384000" cy="240000"/>
          </a:xfrm>
          <a:prstGeom prst="rect">
            <a:avLst/>
          </a:prstGeom>
        </p:spPr>
        <p:txBody>
          <a:bodyPr vert="horz" lIns="0" tIns="0" rIns="0" bIns="0" rtlCol="0" anchor="t"/>
          <a:lstStyle>
            <a:defPPr lvl="0">
              <a:defRPr lang="nl-NL"/>
            </a:defPPr>
            <a:lvl1pPr marL="0" lvl="1" algn="l" defTabSz="1219170" rtl="0" eaLnBrk="1" latinLnBrk="0" hangingPunct="1">
              <a:defRPr sz="1333" kern="1200">
                <a:solidFill>
                  <a:schemeClr val="bg2"/>
                </a:solidFill>
                <a:latin typeface="+mn-lt"/>
                <a:ea typeface="+mn-ea"/>
                <a:cs typeface="+mn-cs"/>
              </a:defRPr>
            </a:lvl1pPr>
            <a:lvl2pPr marL="609585" lvl="2" algn="l" defTabSz="1219170" rtl="0" eaLnBrk="1" latinLnBrk="0" hangingPunct="1">
              <a:defRPr sz="2400" kern="1200">
                <a:solidFill>
                  <a:schemeClr val="tx1"/>
                </a:solidFill>
                <a:latin typeface="+mn-lt"/>
                <a:ea typeface="+mn-ea"/>
                <a:cs typeface="+mn-cs"/>
              </a:defRPr>
            </a:lvl2pPr>
            <a:lvl3pPr marL="1219170" lvl="3" algn="l" defTabSz="1219170" rtl="0" eaLnBrk="1" latinLnBrk="0" hangingPunct="1">
              <a:defRPr sz="2400" kern="1200">
                <a:solidFill>
                  <a:schemeClr val="tx1"/>
                </a:solidFill>
                <a:latin typeface="+mn-lt"/>
                <a:ea typeface="+mn-ea"/>
                <a:cs typeface="+mn-cs"/>
              </a:defRPr>
            </a:lvl3pPr>
            <a:lvl4pPr marL="1828754" lvl="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a:solidFill>
                  <a:srgbClr val="BEBEBE"/>
                </a:solidFill>
                <a:latin typeface="Corbel"/>
              </a:rPr>
              <a:t>| </a:t>
            </a:r>
            <a:fld id="{5A73F218-DCB0-4894-9B51-05C25669D534}" type="slidenum">
              <a:rPr lang="nl-NL">
                <a:solidFill>
                  <a:srgbClr val="BEBEBE"/>
                </a:solidFill>
                <a:latin typeface="Corbel"/>
              </a:rPr>
              <a:pPr/>
              <a:t>4</a:t>
            </a:fld>
            <a:endParaRPr lang="nl-NL" dirty="0">
              <a:solidFill>
                <a:srgbClr val="BEBEBE"/>
              </a:solidFill>
              <a:latin typeface="Corbel"/>
            </a:endParaRPr>
          </a:p>
        </p:txBody>
      </p:sp>
      <p:sp>
        <p:nvSpPr>
          <p:cNvPr id="2" name="Titel 1">
            <a:extLst>
              <a:ext uri="{FF2B5EF4-FFF2-40B4-BE49-F238E27FC236}">
                <a16:creationId xmlns:a16="http://schemas.microsoft.com/office/drawing/2014/main" id="{3B297AA3-6EA5-0685-FE8F-26B8F8AE0755}"/>
              </a:ext>
            </a:extLst>
          </p:cNvPr>
          <p:cNvSpPr txBox="1">
            <a:spLocks/>
          </p:cNvSpPr>
          <p:nvPr/>
        </p:nvSpPr>
        <p:spPr>
          <a:xfrm>
            <a:off x="1097838" y="184151"/>
            <a:ext cx="9355673" cy="504056"/>
          </a:xfrm>
          <a:prstGeom prst="rect">
            <a:avLst/>
          </a:prstGeom>
        </p:spPr>
        <p:txBody>
          <a:bodyPr/>
          <a:lstStyle>
            <a:lvl1pPr algn="l" defTabSz="914400" rtl="0" eaLnBrk="1" latinLnBrk="0" hangingPunct="1">
              <a:spcBef>
                <a:spcPct val="0"/>
              </a:spcBef>
              <a:buNone/>
              <a:defRPr sz="3500" b="1" kern="1200">
                <a:solidFill>
                  <a:schemeClr val="accent1"/>
                </a:solidFill>
                <a:latin typeface="+mj-lt"/>
                <a:ea typeface="+mj-ea"/>
                <a:cs typeface="+mj-cs"/>
              </a:defRPr>
            </a:lvl1pPr>
          </a:lstStyle>
          <a:p>
            <a:pPr defTabSz="1219170"/>
            <a:r>
              <a:rPr lang="nl-NL" sz="4400" dirty="0">
                <a:solidFill>
                  <a:srgbClr val="FF0000"/>
                </a:solidFill>
                <a:latin typeface="Corbel"/>
              </a:rPr>
              <a:t>Probleem buurt onderzoeken (1): kwantitatieve data / buurtscan</a:t>
            </a:r>
          </a:p>
        </p:txBody>
      </p:sp>
      <p:pic>
        <p:nvPicPr>
          <p:cNvPr id="8" name="Afbeelding 7">
            <a:extLst>
              <a:ext uri="{FF2B5EF4-FFF2-40B4-BE49-F238E27FC236}">
                <a16:creationId xmlns:a16="http://schemas.microsoft.com/office/drawing/2014/main" id="{CA349360-ED92-E344-F2C0-968477A4CFFE}"/>
              </a:ext>
            </a:extLst>
          </p:cNvPr>
          <p:cNvPicPr>
            <a:picLocks noChangeAspect="1"/>
          </p:cNvPicPr>
          <p:nvPr/>
        </p:nvPicPr>
        <p:blipFill>
          <a:blip r:embed="rId2"/>
          <a:stretch>
            <a:fillRect/>
          </a:stretch>
        </p:blipFill>
        <p:spPr>
          <a:xfrm>
            <a:off x="6096000" y="2079485"/>
            <a:ext cx="5184576" cy="2423652"/>
          </a:xfrm>
          <a:prstGeom prst="rect">
            <a:avLst/>
          </a:prstGeom>
          <a:ln>
            <a:solidFill>
              <a:schemeClr val="tx1"/>
            </a:solidFill>
          </a:ln>
        </p:spPr>
      </p:pic>
      <p:pic>
        <p:nvPicPr>
          <p:cNvPr id="11" name="Afbeelding 10">
            <a:extLst>
              <a:ext uri="{FF2B5EF4-FFF2-40B4-BE49-F238E27FC236}">
                <a16:creationId xmlns:a16="http://schemas.microsoft.com/office/drawing/2014/main" id="{C1D672C3-7EC6-7127-16C7-167D43A81AF4}"/>
              </a:ext>
            </a:extLst>
          </p:cNvPr>
          <p:cNvPicPr>
            <a:picLocks noChangeAspect="1"/>
          </p:cNvPicPr>
          <p:nvPr/>
        </p:nvPicPr>
        <p:blipFill>
          <a:blip r:embed="rId3"/>
          <a:stretch>
            <a:fillRect/>
          </a:stretch>
        </p:blipFill>
        <p:spPr>
          <a:xfrm>
            <a:off x="1097838" y="1769168"/>
            <a:ext cx="4679921" cy="3511462"/>
          </a:xfrm>
          <a:prstGeom prst="rect">
            <a:avLst/>
          </a:prstGeom>
          <a:ln>
            <a:solidFill>
              <a:schemeClr val="tx1"/>
            </a:solidFill>
          </a:ln>
        </p:spPr>
      </p:pic>
      <p:pic>
        <p:nvPicPr>
          <p:cNvPr id="5" name="Afbeelding 4">
            <a:extLst>
              <a:ext uri="{FF2B5EF4-FFF2-40B4-BE49-F238E27FC236}">
                <a16:creationId xmlns:a16="http://schemas.microsoft.com/office/drawing/2014/main" id="{E76C0B9E-F338-013E-95E9-568877D7C8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0828" y="5097947"/>
            <a:ext cx="1197641" cy="1005915"/>
          </a:xfrm>
          <a:prstGeom prst="rect">
            <a:avLst/>
          </a:prstGeom>
        </p:spPr>
      </p:pic>
      <p:pic>
        <p:nvPicPr>
          <p:cNvPr id="7" name="Afbeelding 6" descr="Afbeelding met tekst, Graphics, symbool, logo&#10;&#10;Automatisch gegenereerde beschrijving">
            <a:extLst>
              <a:ext uri="{FF2B5EF4-FFF2-40B4-BE49-F238E27FC236}">
                <a16:creationId xmlns:a16="http://schemas.microsoft.com/office/drawing/2014/main" id="{914CB618-2874-3DCC-02B7-779A357610D1}"/>
              </a:ext>
            </a:extLst>
          </p:cNvPr>
          <p:cNvPicPr>
            <a:picLocks noChangeAspect="1"/>
          </p:cNvPicPr>
          <p:nvPr/>
        </p:nvPicPr>
        <p:blipFill>
          <a:blip r:embed="rId5"/>
          <a:stretch>
            <a:fillRect/>
          </a:stretch>
        </p:blipFill>
        <p:spPr>
          <a:xfrm>
            <a:off x="10453511" y="184151"/>
            <a:ext cx="1729362" cy="1729362"/>
          </a:xfrm>
          <a:prstGeom prst="rect">
            <a:avLst/>
          </a:prstGeom>
        </p:spPr>
      </p:pic>
      <p:sp>
        <p:nvSpPr>
          <p:cNvPr id="9" name="Tekstvak 8">
            <a:extLst>
              <a:ext uri="{FF2B5EF4-FFF2-40B4-BE49-F238E27FC236}">
                <a16:creationId xmlns:a16="http://schemas.microsoft.com/office/drawing/2014/main" id="{8CD52ED3-C5FC-6805-5AAD-3475C15D2CBF}"/>
              </a:ext>
            </a:extLst>
          </p:cNvPr>
          <p:cNvSpPr txBox="1"/>
          <p:nvPr/>
        </p:nvSpPr>
        <p:spPr>
          <a:xfrm>
            <a:off x="833531" y="5720091"/>
            <a:ext cx="8886887" cy="830997"/>
          </a:xfrm>
          <a:prstGeom prst="rect">
            <a:avLst/>
          </a:prstGeom>
          <a:noFill/>
        </p:spPr>
        <p:txBody>
          <a:bodyPr wrap="square">
            <a:spAutoFit/>
          </a:bodyPr>
          <a:lstStyle/>
          <a:p>
            <a:pPr marL="285750" indent="-285750">
              <a:buFont typeface="Wingdings" panose="05000000000000000000" pitchFamily="2" charset="2"/>
              <a:buChar char="Ø"/>
            </a:pPr>
            <a:r>
              <a:rPr lang="nl-NL" sz="2400" b="1" i="1" dirty="0"/>
              <a:t>“</a:t>
            </a:r>
            <a:r>
              <a:rPr lang="nl-NL" sz="2400" b="1" u="sng" dirty="0"/>
              <a:t>Er komen veel meldingen binnen over jongeren </a:t>
            </a:r>
            <a:r>
              <a:rPr lang="nl-NL" sz="2400" b="1" dirty="0"/>
              <a:t>die op straat hangen</a:t>
            </a:r>
          </a:p>
        </p:txBody>
      </p:sp>
    </p:spTree>
    <p:extLst>
      <p:ext uri="{BB962C8B-B14F-4D97-AF65-F5344CB8AC3E}">
        <p14:creationId xmlns:p14="http://schemas.microsoft.com/office/powerpoint/2010/main" val="145796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5ABDAD6-5D49-9D91-5013-B37B15672B0F}"/>
              </a:ext>
            </a:extLst>
          </p:cNvPr>
          <p:cNvPicPr>
            <a:picLocks noChangeAspect="1"/>
          </p:cNvPicPr>
          <p:nvPr/>
        </p:nvPicPr>
        <p:blipFill>
          <a:blip r:embed="rId2"/>
          <a:stretch>
            <a:fillRect/>
          </a:stretch>
        </p:blipFill>
        <p:spPr>
          <a:xfrm>
            <a:off x="1377387" y="4138399"/>
            <a:ext cx="3553428" cy="2433358"/>
          </a:xfrm>
          <a:prstGeom prst="rect">
            <a:avLst/>
          </a:prstGeom>
        </p:spPr>
      </p:pic>
      <p:sp>
        <p:nvSpPr>
          <p:cNvPr id="3" name="Tijdelijke aanduiding voor voettekst 2"/>
          <p:cNvSpPr>
            <a:spLocks noGrp="1"/>
          </p:cNvSpPr>
          <p:nvPr>
            <p:ph type="ftr" sz="quarter" idx="11"/>
          </p:nvPr>
        </p:nvSpPr>
        <p:spPr bwMode="gray">
          <a:xfrm>
            <a:off x="1042084" y="8652544"/>
            <a:ext cx="8256000" cy="240000"/>
          </a:xfrm>
          <a:prstGeom prst="rect">
            <a:avLst/>
          </a:prstGeom>
        </p:spPr>
        <p:txBody>
          <a:bodyPr vert="horz" lIns="0" tIns="0" rIns="0" bIns="0" rtlCol="0" anchor="t"/>
          <a:lstStyle>
            <a:defPPr lvl="0">
              <a:defRPr lang="nl-NL"/>
            </a:defPPr>
            <a:lvl1pPr marL="0" lvl="1" algn="l" defTabSz="1219170" rtl="0" eaLnBrk="1" latinLnBrk="0" hangingPunct="1">
              <a:defRPr sz="1333" kern="1200">
                <a:solidFill>
                  <a:schemeClr val="bg2"/>
                </a:solidFill>
                <a:latin typeface="+mn-lt"/>
                <a:ea typeface="+mn-ea"/>
                <a:cs typeface="+mn-cs"/>
              </a:defRPr>
            </a:lvl1pPr>
            <a:lvl2pPr marL="609585" lvl="2" algn="l" defTabSz="1219170" rtl="0" eaLnBrk="1" latinLnBrk="0" hangingPunct="1">
              <a:defRPr sz="2400" kern="1200">
                <a:solidFill>
                  <a:schemeClr val="tx1"/>
                </a:solidFill>
                <a:latin typeface="+mn-lt"/>
                <a:ea typeface="+mn-ea"/>
                <a:cs typeface="+mn-cs"/>
              </a:defRPr>
            </a:lvl2pPr>
            <a:lvl3pPr marL="1219170" lvl="3" algn="l" defTabSz="1219170" rtl="0" eaLnBrk="1" latinLnBrk="0" hangingPunct="1">
              <a:defRPr sz="2400" kern="1200">
                <a:solidFill>
                  <a:schemeClr val="tx1"/>
                </a:solidFill>
                <a:latin typeface="+mn-lt"/>
                <a:ea typeface="+mn-ea"/>
                <a:cs typeface="+mn-cs"/>
              </a:defRPr>
            </a:lvl3pPr>
            <a:lvl4pPr marL="1828754" lvl="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a:solidFill>
                  <a:srgbClr val="BEBEBE"/>
                </a:solidFill>
                <a:latin typeface="Corbel"/>
              </a:rPr>
              <a:t>Wegwijs in Amsterdamse enquêtes en dashboards</a:t>
            </a:r>
            <a:endParaRPr lang="nl-NL" dirty="0">
              <a:solidFill>
                <a:srgbClr val="BEBEBE"/>
              </a:solidFill>
              <a:latin typeface="Corbel"/>
            </a:endParaRPr>
          </a:p>
        </p:txBody>
      </p:sp>
      <p:sp>
        <p:nvSpPr>
          <p:cNvPr id="4" name="Tijdelijke aanduiding voor dianummer 3"/>
          <p:cNvSpPr>
            <a:spLocks noGrp="1"/>
          </p:cNvSpPr>
          <p:nvPr>
            <p:ph type="sldNum" sz="quarter" idx="12"/>
          </p:nvPr>
        </p:nvSpPr>
        <p:spPr bwMode="gray">
          <a:xfrm>
            <a:off x="11329077" y="8652544"/>
            <a:ext cx="384000" cy="240000"/>
          </a:xfrm>
          <a:prstGeom prst="rect">
            <a:avLst/>
          </a:prstGeom>
        </p:spPr>
        <p:txBody>
          <a:bodyPr vert="horz" lIns="0" tIns="0" rIns="0" bIns="0" rtlCol="0" anchor="t"/>
          <a:lstStyle>
            <a:defPPr lvl="0">
              <a:defRPr lang="nl-NL"/>
            </a:defPPr>
            <a:lvl1pPr marL="0" lvl="1" algn="l" defTabSz="1219170" rtl="0" eaLnBrk="1" latinLnBrk="0" hangingPunct="1">
              <a:defRPr sz="1333" kern="1200">
                <a:solidFill>
                  <a:schemeClr val="bg2"/>
                </a:solidFill>
                <a:latin typeface="+mn-lt"/>
                <a:ea typeface="+mn-ea"/>
                <a:cs typeface="+mn-cs"/>
              </a:defRPr>
            </a:lvl1pPr>
            <a:lvl2pPr marL="609585" lvl="2" algn="l" defTabSz="1219170" rtl="0" eaLnBrk="1" latinLnBrk="0" hangingPunct="1">
              <a:defRPr sz="2400" kern="1200">
                <a:solidFill>
                  <a:schemeClr val="tx1"/>
                </a:solidFill>
                <a:latin typeface="+mn-lt"/>
                <a:ea typeface="+mn-ea"/>
                <a:cs typeface="+mn-cs"/>
              </a:defRPr>
            </a:lvl2pPr>
            <a:lvl3pPr marL="1219170" lvl="3" algn="l" defTabSz="1219170" rtl="0" eaLnBrk="1" latinLnBrk="0" hangingPunct="1">
              <a:defRPr sz="2400" kern="1200">
                <a:solidFill>
                  <a:schemeClr val="tx1"/>
                </a:solidFill>
                <a:latin typeface="+mn-lt"/>
                <a:ea typeface="+mn-ea"/>
                <a:cs typeface="+mn-cs"/>
              </a:defRPr>
            </a:lvl3pPr>
            <a:lvl4pPr marL="1828754" lvl="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nl-NL">
                <a:solidFill>
                  <a:srgbClr val="BEBEBE"/>
                </a:solidFill>
                <a:latin typeface="Corbel"/>
              </a:rPr>
              <a:t>| </a:t>
            </a:r>
            <a:fld id="{5A73F218-DCB0-4894-9B51-05C25669D534}" type="slidenum">
              <a:rPr lang="nl-NL">
                <a:solidFill>
                  <a:srgbClr val="BEBEBE"/>
                </a:solidFill>
                <a:latin typeface="Corbel"/>
              </a:rPr>
              <a:pPr/>
              <a:t>5</a:t>
            </a:fld>
            <a:endParaRPr lang="nl-NL" dirty="0">
              <a:solidFill>
                <a:srgbClr val="BEBEBE"/>
              </a:solidFill>
              <a:latin typeface="Corbel"/>
            </a:endParaRPr>
          </a:p>
        </p:txBody>
      </p:sp>
      <p:sp>
        <p:nvSpPr>
          <p:cNvPr id="2" name="Titel 1">
            <a:extLst>
              <a:ext uri="{FF2B5EF4-FFF2-40B4-BE49-F238E27FC236}">
                <a16:creationId xmlns:a16="http://schemas.microsoft.com/office/drawing/2014/main" id="{3B297AA3-6EA5-0685-FE8F-26B8F8AE0755}"/>
              </a:ext>
            </a:extLst>
          </p:cNvPr>
          <p:cNvSpPr txBox="1">
            <a:spLocks/>
          </p:cNvSpPr>
          <p:nvPr/>
        </p:nvSpPr>
        <p:spPr>
          <a:xfrm>
            <a:off x="1267300" y="134801"/>
            <a:ext cx="9313035" cy="504056"/>
          </a:xfrm>
          <a:prstGeom prst="rect">
            <a:avLst/>
          </a:prstGeom>
        </p:spPr>
        <p:txBody>
          <a:bodyPr/>
          <a:lstStyle>
            <a:lvl1pPr algn="l" defTabSz="914400" rtl="0" eaLnBrk="1" latinLnBrk="0" hangingPunct="1">
              <a:spcBef>
                <a:spcPct val="0"/>
              </a:spcBef>
              <a:buNone/>
              <a:defRPr sz="3500" b="1" kern="1200">
                <a:solidFill>
                  <a:schemeClr val="accent1"/>
                </a:solidFill>
                <a:latin typeface="+mj-lt"/>
                <a:ea typeface="+mj-ea"/>
                <a:cs typeface="+mj-cs"/>
              </a:defRPr>
            </a:lvl1pPr>
          </a:lstStyle>
          <a:p>
            <a:pPr defTabSz="1219170"/>
            <a:r>
              <a:rPr lang="nl-NL" sz="4400">
                <a:solidFill>
                  <a:srgbClr val="FF0000"/>
                </a:solidFill>
                <a:latin typeface="Corbel"/>
              </a:rPr>
              <a:t>Probleem buurt </a:t>
            </a:r>
            <a:r>
              <a:rPr lang="nl-NL" sz="4400" dirty="0">
                <a:solidFill>
                  <a:srgbClr val="FF0000"/>
                </a:solidFill>
                <a:latin typeface="Corbel"/>
              </a:rPr>
              <a:t>onderzoeken (2): </a:t>
            </a:r>
          </a:p>
          <a:p>
            <a:pPr defTabSz="1219170"/>
            <a:r>
              <a:rPr lang="nl-NL" sz="4400" dirty="0">
                <a:solidFill>
                  <a:srgbClr val="FF0000"/>
                </a:solidFill>
                <a:latin typeface="Corbel"/>
              </a:rPr>
              <a:t>oog- en </a:t>
            </a:r>
            <a:r>
              <a:rPr lang="nl-NL" sz="4400" dirty="0" err="1">
                <a:solidFill>
                  <a:srgbClr val="FF0000"/>
                </a:solidFill>
                <a:latin typeface="Corbel"/>
              </a:rPr>
              <a:t>oorinformatie</a:t>
            </a:r>
            <a:endParaRPr lang="nl-NL" sz="4400" dirty="0">
              <a:solidFill>
                <a:srgbClr val="FF0000"/>
              </a:solidFill>
              <a:latin typeface="Corbel"/>
            </a:endParaRPr>
          </a:p>
        </p:txBody>
      </p:sp>
      <p:pic>
        <p:nvPicPr>
          <p:cNvPr id="15" name="Afbeelding 14">
            <a:extLst>
              <a:ext uri="{FF2B5EF4-FFF2-40B4-BE49-F238E27FC236}">
                <a16:creationId xmlns:a16="http://schemas.microsoft.com/office/drawing/2014/main" id="{B571FBA2-E596-A8E4-2DFD-1E904A633584}"/>
              </a:ext>
            </a:extLst>
          </p:cNvPr>
          <p:cNvPicPr>
            <a:picLocks noChangeAspect="1"/>
          </p:cNvPicPr>
          <p:nvPr/>
        </p:nvPicPr>
        <p:blipFill>
          <a:blip r:embed="rId3"/>
          <a:stretch>
            <a:fillRect/>
          </a:stretch>
        </p:blipFill>
        <p:spPr>
          <a:xfrm>
            <a:off x="5126476" y="4138396"/>
            <a:ext cx="1133181" cy="2433359"/>
          </a:xfrm>
          <a:prstGeom prst="rect">
            <a:avLst/>
          </a:prstGeom>
        </p:spPr>
      </p:pic>
      <p:pic>
        <p:nvPicPr>
          <p:cNvPr id="5" name="Afbeelding 4">
            <a:extLst>
              <a:ext uri="{FF2B5EF4-FFF2-40B4-BE49-F238E27FC236}">
                <a16:creationId xmlns:a16="http://schemas.microsoft.com/office/drawing/2014/main" id="{B88CAB31-EB61-B29D-B4F4-7D1421E772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9335" y="4966804"/>
            <a:ext cx="839483" cy="1478169"/>
          </a:xfrm>
          <a:prstGeom prst="rect">
            <a:avLst/>
          </a:prstGeom>
        </p:spPr>
      </p:pic>
      <p:pic>
        <p:nvPicPr>
          <p:cNvPr id="8" name="Afbeelding 7" descr="Afbeelding met tekst, Graphics, symbool, logo&#10;&#10;Automatisch gegenereerde beschrijving">
            <a:extLst>
              <a:ext uri="{FF2B5EF4-FFF2-40B4-BE49-F238E27FC236}">
                <a16:creationId xmlns:a16="http://schemas.microsoft.com/office/drawing/2014/main" id="{88AE0195-E029-1474-3541-8B75C004F44F}"/>
              </a:ext>
            </a:extLst>
          </p:cNvPr>
          <p:cNvPicPr>
            <a:picLocks noChangeAspect="1"/>
          </p:cNvPicPr>
          <p:nvPr/>
        </p:nvPicPr>
        <p:blipFill>
          <a:blip r:embed="rId5"/>
          <a:stretch>
            <a:fillRect/>
          </a:stretch>
        </p:blipFill>
        <p:spPr>
          <a:xfrm>
            <a:off x="10384010" y="0"/>
            <a:ext cx="1741438" cy="1741438"/>
          </a:xfrm>
          <a:prstGeom prst="rect">
            <a:avLst/>
          </a:prstGeom>
        </p:spPr>
      </p:pic>
      <p:sp>
        <p:nvSpPr>
          <p:cNvPr id="10" name="Tekstvak 9">
            <a:extLst>
              <a:ext uri="{FF2B5EF4-FFF2-40B4-BE49-F238E27FC236}">
                <a16:creationId xmlns:a16="http://schemas.microsoft.com/office/drawing/2014/main" id="{4A1D8440-D98E-F4A4-1505-1B3FDF8F282F}"/>
              </a:ext>
            </a:extLst>
          </p:cNvPr>
          <p:cNvSpPr txBox="1"/>
          <p:nvPr/>
        </p:nvSpPr>
        <p:spPr>
          <a:xfrm>
            <a:off x="1116172" y="1741438"/>
            <a:ext cx="9691810" cy="2308324"/>
          </a:xfrm>
          <a:prstGeom prst="rect">
            <a:avLst/>
          </a:prstGeom>
          <a:noFill/>
        </p:spPr>
        <p:txBody>
          <a:bodyPr wrap="square">
            <a:spAutoFit/>
          </a:bodyPr>
          <a:lstStyle/>
          <a:p>
            <a:pPr marL="285750" indent="-285750">
              <a:buFont typeface="Wingdings" panose="05000000000000000000" pitchFamily="2" charset="2"/>
              <a:buChar char="Ø"/>
            </a:pPr>
            <a:r>
              <a:rPr lang="nl-NL" sz="1800" b="1" dirty="0"/>
              <a:t>“Er is veel vuilnis op straat, geluidsoverlast, verkoop van drugs”.</a:t>
            </a:r>
          </a:p>
          <a:p>
            <a:pPr marL="285750" indent="-285750">
              <a:buFont typeface="Wingdings" panose="05000000000000000000" pitchFamily="2" charset="2"/>
              <a:buChar char="Ø"/>
            </a:pPr>
            <a:endParaRPr lang="nl-NL" b="1" dirty="0"/>
          </a:p>
          <a:p>
            <a:pPr marL="285750" indent="-285750">
              <a:buFont typeface="Wingdings" panose="05000000000000000000" pitchFamily="2" charset="2"/>
              <a:buChar char="Ø"/>
            </a:pPr>
            <a:r>
              <a:rPr lang="nl-NL" b="1" dirty="0"/>
              <a:t>“Er is in onze complexen sprake van veel problematiek achter de voordeur</a:t>
            </a:r>
            <a:endParaRPr lang="nl-NL" sz="1800" b="1" dirty="0"/>
          </a:p>
          <a:p>
            <a:pPr marL="285750" indent="-285750">
              <a:buFont typeface="Wingdings" panose="05000000000000000000" pitchFamily="2" charset="2"/>
              <a:buChar char="Ø"/>
            </a:pPr>
            <a:endParaRPr lang="nl-NL" b="1" dirty="0"/>
          </a:p>
          <a:p>
            <a:pPr marL="285750" indent="-285750">
              <a:buFont typeface="Wingdings" panose="05000000000000000000" pitchFamily="2" charset="2"/>
              <a:buChar char="Ø"/>
            </a:pPr>
            <a:r>
              <a:rPr lang="nl-NL" sz="1800" b="1" dirty="0"/>
              <a:t>“In het complex worden veel woningen </a:t>
            </a:r>
            <a:r>
              <a:rPr lang="nl-NL" sz="1800" b="1" dirty="0" err="1"/>
              <a:t>verkamerd</a:t>
            </a:r>
            <a:r>
              <a:rPr lang="nl-NL" sz="1800" b="1" dirty="0"/>
              <a:t>”</a:t>
            </a:r>
          </a:p>
          <a:p>
            <a:pPr marL="285750" indent="-285750">
              <a:buFont typeface="Wingdings" panose="05000000000000000000" pitchFamily="2" charset="2"/>
              <a:buChar char="Ø"/>
            </a:pPr>
            <a:endParaRPr lang="nl-NL" b="1" dirty="0"/>
          </a:p>
          <a:p>
            <a:pPr marL="285750" indent="-285750">
              <a:buFont typeface="Wingdings" panose="05000000000000000000" pitchFamily="2" charset="2"/>
              <a:buChar char="Ø"/>
            </a:pPr>
            <a:r>
              <a:rPr lang="nl-NL" b="1" dirty="0"/>
              <a:t>“Bewoners ervaren weinig sociale cohesie en er zijn geen ontmoetingsruimtes in de buurt”  </a:t>
            </a:r>
          </a:p>
          <a:p>
            <a:endParaRPr lang="nl-NL" dirty="0"/>
          </a:p>
        </p:txBody>
      </p:sp>
    </p:spTree>
    <p:extLst>
      <p:ext uri="{BB962C8B-B14F-4D97-AF65-F5344CB8AC3E}">
        <p14:creationId xmlns:p14="http://schemas.microsoft.com/office/powerpoint/2010/main" val="83883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EC9B8-5A1C-12B8-9FDE-AF5D2B1674D1}"/>
              </a:ext>
            </a:extLst>
          </p:cNvPr>
          <p:cNvSpPr>
            <a:spLocks noGrp="1"/>
          </p:cNvSpPr>
          <p:nvPr>
            <p:ph type="ctrTitle"/>
          </p:nvPr>
        </p:nvSpPr>
        <p:spPr>
          <a:xfrm>
            <a:off x="547620" y="-40742"/>
            <a:ext cx="8451273" cy="780937"/>
          </a:xfrm>
        </p:spPr>
        <p:txBody>
          <a:bodyPr>
            <a:normAutofit/>
          </a:bodyPr>
          <a:lstStyle/>
          <a:p>
            <a:pPr algn="l">
              <a:lnSpc>
                <a:spcPts val="1200"/>
              </a:lnSpc>
            </a:pPr>
            <a:r>
              <a:rPr lang="nl-NL" sz="3200" b="1" dirty="0">
                <a:solidFill>
                  <a:srgbClr val="FF0000"/>
                </a:solidFill>
                <a:latin typeface="Corbel" panose="020B0503020204020204" pitchFamily="34" charset="0"/>
                <a:ea typeface="Times New Roman" panose="02020603050405020304" pitchFamily="18" charset="0"/>
                <a:cs typeface="Times New Roman" panose="02020603050405020304" pitchFamily="18" charset="0"/>
              </a:rPr>
              <a:t>Meerwaarde Buurtbalans</a:t>
            </a:r>
            <a:endParaRPr lang="nl-NL" sz="3200" dirty="0">
              <a:solidFill>
                <a:srgbClr val="FF0000"/>
              </a:solidFill>
              <a:latin typeface="Corbel" panose="020B0503020204020204" pitchFamily="34" charset="0"/>
              <a:ea typeface="Times New Roman" panose="02020603050405020304" pitchFamily="18" charset="0"/>
              <a:cs typeface="Times New Roman" panose="02020603050405020304" pitchFamily="18" charset="0"/>
            </a:endParaRPr>
          </a:p>
        </p:txBody>
      </p:sp>
      <p:sp>
        <p:nvSpPr>
          <p:cNvPr id="3" name="Ondertitel 2">
            <a:extLst>
              <a:ext uri="{FF2B5EF4-FFF2-40B4-BE49-F238E27FC236}">
                <a16:creationId xmlns:a16="http://schemas.microsoft.com/office/drawing/2014/main" id="{5CB19FD4-6BDA-85AB-C6C2-9C424E126DD6}"/>
              </a:ext>
            </a:extLst>
          </p:cNvPr>
          <p:cNvSpPr>
            <a:spLocks noGrp="1"/>
          </p:cNvSpPr>
          <p:nvPr>
            <p:ph type="subTitle" idx="1"/>
          </p:nvPr>
        </p:nvSpPr>
        <p:spPr>
          <a:xfrm>
            <a:off x="547619" y="1028733"/>
            <a:ext cx="10540936" cy="5274104"/>
          </a:xfrm>
        </p:spPr>
        <p:txBody>
          <a:bodyPr>
            <a:noAutofit/>
          </a:bodyPr>
          <a:lstStyle/>
          <a:p>
            <a:pPr algn="l"/>
            <a:r>
              <a:rPr lang="nl-NL" b="1" dirty="0">
                <a:latin typeface="Corbel" panose="020B0503020204020204" pitchFamily="34" charset="0"/>
              </a:rPr>
              <a:t>Voor buurtprofessionals (en bewoners)</a:t>
            </a:r>
            <a:r>
              <a:rPr lang="nl-NL" dirty="0">
                <a:latin typeface="Corbel" panose="020B0503020204020204" pitchFamily="34" charset="0"/>
              </a:rPr>
              <a:t>: </a:t>
            </a:r>
          </a:p>
          <a:p>
            <a:pPr marL="342891" indent="-342891" algn="l">
              <a:buFont typeface="Wingdings" panose="05000000000000000000" pitchFamily="2" charset="2"/>
              <a:buChar char="§"/>
            </a:pPr>
            <a:r>
              <a:rPr lang="nl-NL" dirty="0">
                <a:latin typeface="Corbel" panose="020B0503020204020204" pitchFamily="34" charset="0"/>
              </a:rPr>
              <a:t>Gedeeld beeld</a:t>
            </a:r>
          </a:p>
          <a:p>
            <a:pPr marL="342891" indent="-342891" algn="l">
              <a:buFont typeface="Wingdings" panose="05000000000000000000" pitchFamily="2" charset="2"/>
              <a:buChar char="§"/>
            </a:pPr>
            <a:r>
              <a:rPr lang="nl-NL" dirty="0">
                <a:latin typeface="Corbel" panose="020B0503020204020204" pitchFamily="34" charset="0"/>
              </a:rPr>
              <a:t>Complexe vraagstukken worden behapbaar</a:t>
            </a:r>
          </a:p>
          <a:p>
            <a:pPr marL="342891" indent="-342891" algn="l">
              <a:buFont typeface="Wingdings" panose="05000000000000000000" pitchFamily="2" charset="2"/>
              <a:buChar char="§"/>
            </a:pPr>
            <a:r>
              <a:rPr lang="nl-NL" dirty="0">
                <a:latin typeface="Corbel" panose="020B0503020204020204" pitchFamily="34" charset="0"/>
              </a:rPr>
              <a:t>Gerichter samenwerken en meer weloverwogen besluitvorming</a:t>
            </a:r>
          </a:p>
          <a:p>
            <a:pPr marL="342891" indent="-342891" algn="l">
              <a:buFont typeface="Wingdings" panose="05000000000000000000" pitchFamily="2" charset="2"/>
              <a:buChar char="§"/>
            </a:pPr>
            <a:r>
              <a:rPr lang="nl-NL" dirty="0">
                <a:latin typeface="Corbel" panose="020B0503020204020204" pitchFamily="34" charset="0"/>
              </a:rPr>
              <a:t>Partijen weten van elkaar wat ze doen</a:t>
            </a:r>
          </a:p>
          <a:p>
            <a:pPr marL="342891" indent="-342891" algn="l">
              <a:buFont typeface="Wingdings" panose="05000000000000000000" pitchFamily="2" charset="2"/>
              <a:buChar char="§"/>
            </a:pPr>
            <a:r>
              <a:rPr lang="nl-NL" dirty="0">
                <a:latin typeface="Corbel" panose="020B0503020204020204" pitchFamily="34" charset="0"/>
              </a:rPr>
              <a:t>Meer slagkracht krijgen</a:t>
            </a:r>
          </a:p>
          <a:p>
            <a:pPr marL="342891" indent="-342891" algn="l">
              <a:buFont typeface="Wingdings" panose="05000000000000000000" pitchFamily="2" charset="2"/>
              <a:buChar char="§"/>
            </a:pPr>
            <a:r>
              <a:rPr lang="nl-NL" dirty="0">
                <a:latin typeface="Corbel" panose="020B0503020204020204" pitchFamily="34" charset="0"/>
              </a:rPr>
              <a:t>Meer maatwerk voor bewoners/doelgroepen</a:t>
            </a:r>
          </a:p>
          <a:p>
            <a:pPr marL="342891" indent="-342891" algn="l">
              <a:buFont typeface="Wingdings" panose="05000000000000000000" pitchFamily="2" charset="2"/>
              <a:buChar char="§"/>
            </a:pPr>
            <a:r>
              <a:rPr lang="nl-NL" dirty="0">
                <a:latin typeface="Corbel" panose="020B0503020204020204" pitchFamily="34" charset="0"/>
              </a:rPr>
              <a:t>Betere afstemming van voorzieningen in de buurt</a:t>
            </a:r>
          </a:p>
          <a:p>
            <a:pPr marL="342891" indent="-342891" algn="l">
              <a:buFont typeface="Wingdings" panose="05000000000000000000" pitchFamily="2" charset="2"/>
              <a:buChar char="§"/>
            </a:pPr>
            <a:r>
              <a:rPr lang="nl-NL" dirty="0">
                <a:latin typeface="Corbel" panose="020B0503020204020204" pitchFamily="34" charset="0"/>
              </a:rPr>
              <a:t>Doorlopen van een </a:t>
            </a:r>
            <a:r>
              <a:rPr lang="nl-NL" dirty="0">
                <a:latin typeface="Corbel" panose="020B0503020204020204" pitchFamily="34" charset="0"/>
                <a:hlinkClick r:id="rId2"/>
              </a:rPr>
              <a:t>stappenplan</a:t>
            </a:r>
            <a:r>
              <a:rPr lang="nl-NL" dirty="0">
                <a:latin typeface="Corbel" panose="020B0503020204020204" pitchFamily="34" charset="0"/>
              </a:rPr>
              <a:t> in relatief korte tijdsspanne</a:t>
            </a:r>
          </a:p>
          <a:p>
            <a:pPr marL="342891" indent="-342891" algn="l">
              <a:buFont typeface="Wingdings" panose="05000000000000000000" pitchFamily="2" charset="2"/>
              <a:buChar char="§"/>
            </a:pPr>
            <a:endParaRPr lang="nl-NL" dirty="0">
              <a:latin typeface="Corbel" panose="020B0503020204020204" pitchFamily="34" charset="0"/>
            </a:endParaRPr>
          </a:p>
          <a:p>
            <a:pPr algn="l"/>
            <a:r>
              <a:rPr lang="nl-NL" dirty="0">
                <a:latin typeface="Corbel" panose="020B0503020204020204" pitchFamily="34" charset="0"/>
              </a:rPr>
              <a:t>Met als resultaat: </a:t>
            </a:r>
          </a:p>
          <a:p>
            <a:pPr algn="l"/>
            <a:r>
              <a:rPr lang="nl-NL" b="1" dirty="0">
                <a:latin typeface="Corbel" panose="020B0503020204020204" pitchFamily="34" charset="0"/>
              </a:rPr>
              <a:t>Meer leefbare buurten (en meer buurttevredenheid en werkvoldoening)</a:t>
            </a:r>
          </a:p>
        </p:txBody>
      </p:sp>
      <p:pic>
        <p:nvPicPr>
          <p:cNvPr id="4" name="Afbeelding 3" descr="Afbeelding met tekst, Graphics, symbool, logo&#10;&#10;Automatisch gegenereerde beschrijving">
            <a:extLst>
              <a:ext uri="{FF2B5EF4-FFF2-40B4-BE49-F238E27FC236}">
                <a16:creationId xmlns:a16="http://schemas.microsoft.com/office/drawing/2014/main" id="{2214B403-DBD4-2465-8D60-789DC94DC987}"/>
              </a:ext>
            </a:extLst>
          </p:cNvPr>
          <p:cNvPicPr>
            <a:picLocks noChangeAspect="1"/>
          </p:cNvPicPr>
          <p:nvPr/>
        </p:nvPicPr>
        <p:blipFill>
          <a:blip r:embed="rId3"/>
          <a:stretch>
            <a:fillRect/>
          </a:stretch>
        </p:blipFill>
        <p:spPr>
          <a:xfrm>
            <a:off x="10193867" y="235743"/>
            <a:ext cx="1585980" cy="1585980"/>
          </a:xfrm>
          <a:prstGeom prst="rect">
            <a:avLst/>
          </a:prstGeom>
        </p:spPr>
      </p:pic>
    </p:spTree>
    <p:extLst>
      <p:ext uri="{BB962C8B-B14F-4D97-AF65-F5344CB8AC3E}">
        <p14:creationId xmlns:p14="http://schemas.microsoft.com/office/powerpoint/2010/main" val="23439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62732-6964-3C18-709E-7CA8E2FE1202}"/>
              </a:ext>
            </a:extLst>
          </p:cNvPr>
          <p:cNvSpPr txBox="1">
            <a:spLocks/>
          </p:cNvSpPr>
          <p:nvPr/>
        </p:nvSpPr>
        <p:spPr>
          <a:xfrm>
            <a:off x="1166058" y="200466"/>
            <a:ext cx="10552167" cy="504056"/>
          </a:xfrm>
          <a:prstGeom prst="rect">
            <a:avLst/>
          </a:prstGeom>
        </p:spPr>
        <p:txBody>
          <a:bodyPr/>
          <a:lstStyle>
            <a:lvl1pPr algn="l" defTabSz="914400" rtl="0" eaLnBrk="1" latinLnBrk="0" hangingPunct="1">
              <a:spcBef>
                <a:spcPct val="0"/>
              </a:spcBef>
              <a:buNone/>
              <a:defRPr sz="3500" b="1" kern="1200">
                <a:solidFill>
                  <a:schemeClr val="accent1"/>
                </a:solidFill>
                <a:latin typeface="+mj-lt"/>
                <a:ea typeface="+mj-ea"/>
                <a:cs typeface="+mj-cs"/>
              </a:defRPr>
            </a:lvl1pPr>
          </a:lstStyle>
          <a:p>
            <a:pPr defTabSz="1219170"/>
            <a:r>
              <a:rPr lang="nl-NL" sz="4400" dirty="0" err="1">
                <a:solidFill>
                  <a:srgbClr val="FF0000"/>
                </a:solidFill>
                <a:latin typeface="Corbel"/>
              </a:rPr>
              <a:t>BuurtBalans</a:t>
            </a:r>
            <a:r>
              <a:rPr lang="nl-NL" sz="4400" dirty="0">
                <a:solidFill>
                  <a:srgbClr val="FF0000"/>
                </a:solidFill>
                <a:latin typeface="Corbel"/>
              </a:rPr>
              <a:t>: bewonersbetrokkenheid</a:t>
            </a:r>
          </a:p>
        </p:txBody>
      </p:sp>
      <p:sp>
        <p:nvSpPr>
          <p:cNvPr id="3" name="Ondertitel 2">
            <a:extLst>
              <a:ext uri="{FF2B5EF4-FFF2-40B4-BE49-F238E27FC236}">
                <a16:creationId xmlns:a16="http://schemas.microsoft.com/office/drawing/2014/main" id="{8735C773-2B50-BD89-7A1E-B2231C2A8E33}"/>
              </a:ext>
            </a:extLst>
          </p:cNvPr>
          <p:cNvSpPr txBox="1">
            <a:spLocks/>
          </p:cNvSpPr>
          <p:nvPr/>
        </p:nvSpPr>
        <p:spPr>
          <a:xfrm>
            <a:off x="978931" y="1305773"/>
            <a:ext cx="9598758" cy="4246453"/>
          </a:xfrm>
          <a:prstGeom prst="rect">
            <a:avLst/>
          </a:prstGeom>
        </p:spPr>
        <p:txBody>
          <a:bodyPr>
            <a:noAutofit/>
          </a:bodyPr>
          <a:lstStyle>
            <a:lvl1pPr marL="162000" indent="-162000" algn="l" defTabSz="685800" rtl="0" eaLnBrk="1" latinLnBrk="0" hangingPunct="1">
              <a:spcBef>
                <a:spcPts val="0"/>
              </a:spcBef>
              <a:buClr>
                <a:schemeClr val="accent1"/>
              </a:buClr>
              <a:buSzPct val="65000"/>
              <a:buFont typeface="Wingdings" pitchFamily="2" charset="2"/>
              <a:buChar char=""/>
              <a:defRPr sz="1650" b="0" kern="1200">
                <a:solidFill>
                  <a:schemeClr val="tx1"/>
                </a:solidFill>
                <a:latin typeface="+mn-lt"/>
                <a:ea typeface="+mn-ea"/>
                <a:cs typeface="+mn-cs"/>
              </a:defRPr>
            </a:lvl1pPr>
            <a:lvl2pPr marL="324000" indent="-162000" algn="l" defTabSz="685800" rtl="0" eaLnBrk="1" latinLnBrk="0" hangingPunct="1">
              <a:spcBef>
                <a:spcPts val="0"/>
              </a:spcBef>
              <a:buFont typeface="Corbel" pitchFamily="34" charset="0"/>
              <a:buChar char="–"/>
              <a:defRPr sz="1650" kern="1200">
                <a:solidFill>
                  <a:schemeClr val="tx1"/>
                </a:solidFill>
                <a:latin typeface="+mn-lt"/>
                <a:ea typeface="+mn-ea"/>
                <a:cs typeface="+mn-cs"/>
              </a:defRPr>
            </a:lvl2pPr>
            <a:lvl3pPr marL="486000" indent="-162000" algn="l" defTabSz="685800" rtl="0" eaLnBrk="1" latinLnBrk="0" hangingPunct="1">
              <a:spcBef>
                <a:spcPts val="0"/>
              </a:spcBef>
              <a:buClrTx/>
              <a:buSzPct val="100000"/>
              <a:buFont typeface="Corbel" pitchFamily="34" charset="0"/>
              <a:buChar char="-"/>
              <a:defRPr sz="1350" kern="1200">
                <a:solidFill>
                  <a:schemeClr val="tx1"/>
                </a:solidFill>
                <a:latin typeface="+mn-lt"/>
                <a:ea typeface="+mn-ea"/>
                <a:cs typeface="+mn-cs"/>
              </a:defRPr>
            </a:lvl3pPr>
            <a:lvl4pPr marL="0" indent="0" algn="l" defTabSz="685800" rtl="0" eaLnBrk="1" latinLnBrk="0" hangingPunct="1">
              <a:spcBef>
                <a:spcPts val="0"/>
              </a:spcBef>
              <a:buFont typeface="Corbel" pitchFamily="34" charset="0"/>
              <a:buNone/>
              <a:defRPr sz="1650" b="1" kern="1200">
                <a:solidFill>
                  <a:schemeClr val="tx1"/>
                </a:solidFill>
                <a:latin typeface="+mn-lt"/>
                <a:ea typeface="+mn-ea"/>
                <a:cs typeface="+mn-cs"/>
              </a:defRPr>
            </a:lvl4pPr>
            <a:lvl5pPr marL="0" indent="0" algn="l" defTabSz="685800" rtl="0" eaLnBrk="1" latinLnBrk="0" hangingPunct="1">
              <a:spcBef>
                <a:spcPts val="0"/>
              </a:spcBef>
              <a:buFont typeface="Corbel" pitchFamily="34" charset="0"/>
              <a:buNone/>
              <a:defRPr sz="1650" kern="1200">
                <a:solidFill>
                  <a:schemeClr val="tx1"/>
                </a:solidFill>
                <a:latin typeface="+mn-lt"/>
                <a:ea typeface="+mn-ea"/>
                <a:cs typeface="+mn-cs"/>
              </a:defRPr>
            </a:lvl5pPr>
            <a:lvl6pPr marL="162000" indent="0" algn="l" defTabSz="685800" rtl="0" eaLnBrk="1" latinLnBrk="0" hangingPunct="1">
              <a:spcBef>
                <a:spcPts val="0"/>
              </a:spcBef>
              <a:buFont typeface="Arial" pitchFamily="34" charset="0"/>
              <a:buNone/>
              <a:defRPr sz="1650" kern="1200">
                <a:solidFill>
                  <a:schemeClr val="tx1"/>
                </a:solidFill>
                <a:latin typeface="+mn-lt"/>
                <a:ea typeface="+mn-ea"/>
                <a:cs typeface="+mn-cs"/>
              </a:defRPr>
            </a:lvl6pPr>
            <a:lvl7pPr marL="324000" indent="0" algn="l" defTabSz="685800" rtl="0" eaLnBrk="1" latinLnBrk="0" hangingPunct="1">
              <a:spcBef>
                <a:spcPts val="0"/>
              </a:spcBef>
              <a:buFont typeface="Arial" pitchFamily="34" charset="0"/>
              <a:buNone/>
              <a:defRPr sz="1650" kern="1200">
                <a:solidFill>
                  <a:schemeClr val="tx1"/>
                </a:solidFill>
                <a:latin typeface="+mn-lt"/>
                <a:ea typeface="+mn-ea"/>
                <a:cs typeface="+mn-cs"/>
              </a:defRPr>
            </a:lvl7pPr>
            <a:lvl8pPr marL="486000" indent="0" algn="l" defTabSz="685800" rtl="0" eaLnBrk="1" latinLnBrk="0" hangingPunct="1">
              <a:spcBef>
                <a:spcPts val="0"/>
              </a:spcBef>
              <a:buFont typeface="Arial" pitchFamily="34" charset="0"/>
              <a:buNone/>
              <a:defRPr sz="1350" kern="1200">
                <a:solidFill>
                  <a:schemeClr val="tx1"/>
                </a:solidFill>
                <a:latin typeface="+mn-lt"/>
                <a:ea typeface="+mn-ea"/>
                <a:cs typeface="+mn-cs"/>
              </a:defRPr>
            </a:lvl8pPr>
            <a:lvl9pPr marL="0" indent="0" algn="l" defTabSz="685800" rtl="0" eaLnBrk="1" latinLnBrk="0" hangingPunct="1">
              <a:spcBef>
                <a:spcPts val="0"/>
              </a:spcBef>
              <a:buFont typeface="Arial" pitchFamily="34" charset="0"/>
              <a:buNone/>
              <a:defRPr sz="1050" kern="1200">
                <a:solidFill>
                  <a:schemeClr val="tx1"/>
                </a:solidFill>
                <a:latin typeface="+mn-lt"/>
                <a:ea typeface="+mn-ea"/>
                <a:cs typeface="+mn-cs"/>
              </a:defRPr>
            </a:lvl9pPr>
          </a:lstStyle>
          <a:p>
            <a:pPr marL="215995" indent="-215995" defTabSz="914377">
              <a:buClr>
                <a:srgbClr val="FF0000"/>
              </a:buClr>
            </a:pPr>
            <a:r>
              <a:rPr lang="nl-NL" sz="3200" kern="100" dirty="0">
                <a:solidFill>
                  <a:srgbClr val="000000"/>
                </a:solidFill>
                <a:latin typeface="Corbel"/>
                <a:ea typeface="Calibri" panose="020F0502020204030204" pitchFamily="34" charset="0"/>
              </a:rPr>
              <a:t>   Input </a:t>
            </a:r>
            <a:r>
              <a:rPr lang="nl-NL" sz="3200" u="sng" kern="100" dirty="0">
                <a:solidFill>
                  <a:srgbClr val="000000"/>
                </a:solidFill>
                <a:latin typeface="Corbel"/>
                <a:ea typeface="Calibri" panose="020F0502020204030204" pitchFamily="34" charset="0"/>
              </a:rPr>
              <a:t>expertise</a:t>
            </a:r>
            <a:r>
              <a:rPr lang="nl-NL" sz="3200" kern="100" dirty="0">
                <a:solidFill>
                  <a:srgbClr val="000000"/>
                </a:solidFill>
                <a:latin typeface="Corbel"/>
                <a:ea typeface="Calibri" panose="020F0502020204030204" pitchFamily="34" charset="0"/>
              </a:rPr>
              <a:t> bewoners belangrijk voor gedeeld beeld en breed gedragen oplossingen.</a:t>
            </a:r>
          </a:p>
          <a:p>
            <a:pPr marL="215995" indent="-215995" defTabSz="914377">
              <a:buClr>
                <a:srgbClr val="FF0000"/>
              </a:buClr>
            </a:pPr>
            <a:endParaRPr lang="nl-NL" sz="3200" kern="100" dirty="0">
              <a:solidFill>
                <a:srgbClr val="000000"/>
              </a:solidFill>
              <a:latin typeface="Corbel"/>
              <a:ea typeface="Calibri" panose="020F0502020204030204" pitchFamily="34" charset="0"/>
            </a:endParaRPr>
          </a:p>
          <a:p>
            <a:pPr marL="215995" indent="-215995" defTabSz="914377">
              <a:buClr>
                <a:srgbClr val="FF0000"/>
              </a:buClr>
            </a:pPr>
            <a:r>
              <a:rPr lang="nl-NL" sz="3200" kern="100" dirty="0">
                <a:solidFill>
                  <a:srgbClr val="000000"/>
                </a:solidFill>
                <a:latin typeface="Corbel"/>
                <a:ea typeface="Calibri" panose="020F0502020204030204" pitchFamily="34" charset="0"/>
              </a:rPr>
              <a:t>   </a:t>
            </a:r>
            <a:r>
              <a:rPr lang="nl-NL" sz="3200" u="sng" kern="100" dirty="0">
                <a:solidFill>
                  <a:srgbClr val="000000"/>
                </a:solidFill>
                <a:latin typeface="Corbel"/>
                <a:ea typeface="Calibri" panose="020F0502020204030204" pitchFamily="34" charset="0"/>
              </a:rPr>
              <a:t>Parallel</a:t>
            </a:r>
            <a:r>
              <a:rPr lang="nl-NL" sz="3200" kern="100" dirty="0">
                <a:solidFill>
                  <a:srgbClr val="000000"/>
                </a:solidFill>
                <a:latin typeface="Corbel"/>
                <a:ea typeface="Calibri" panose="020F0502020204030204" pitchFamily="34" charset="0"/>
              </a:rPr>
              <a:t> aan bijeenkomsten professionals, bewoners bevragen en/of bewonersbijeenkomsten  </a:t>
            </a:r>
            <a:r>
              <a:rPr lang="nl-NL" sz="2000" kern="100" dirty="0">
                <a:solidFill>
                  <a:srgbClr val="000000"/>
                </a:solidFill>
                <a:latin typeface="Corbel"/>
                <a:ea typeface="Calibri" panose="020F0502020204030204" pitchFamily="34" charset="0"/>
              </a:rPr>
              <a:t>(niet mixen vanwege privacy en bewoners praten onderling meer vrijuit)</a:t>
            </a:r>
          </a:p>
          <a:p>
            <a:pPr marL="215995" indent="-215995" defTabSz="914377">
              <a:buClr>
                <a:srgbClr val="FF0000"/>
              </a:buClr>
            </a:pPr>
            <a:endParaRPr lang="nl-NL" sz="2400" b="1" dirty="0">
              <a:solidFill>
                <a:srgbClr val="000000"/>
              </a:solidFill>
              <a:latin typeface="Corbel"/>
            </a:endParaRPr>
          </a:p>
        </p:txBody>
      </p:sp>
      <p:pic>
        <p:nvPicPr>
          <p:cNvPr id="5" name="Afbeelding 4" descr="Afbeelding met tekst, Graphics, symbool, logo&#10;&#10;Automatisch gegenereerde beschrijving">
            <a:extLst>
              <a:ext uri="{FF2B5EF4-FFF2-40B4-BE49-F238E27FC236}">
                <a16:creationId xmlns:a16="http://schemas.microsoft.com/office/drawing/2014/main" id="{3E6793E9-D844-45FE-7205-280AA95023D2}"/>
              </a:ext>
            </a:extLst>
          </p:cNvPr>
          <p:cNvPicPr>
            <a:picLocks noChangeAspect="1"/>
          </p:cNvPicPr>
          <p:nvPr/>
        </p:nvPicPr>
        <p:blipFill>
          <a:blip r:embed="rId2"/>
          <a:stretch>
            <a:fillRect/>
          </a:stretch>
        </p:blipFill>
        <p:spPr>
          <a:xfrm>
            <a:off x="10704512" y="200466"/>
            <a:ext cx="1327517" cy="1327517"/>
          </a:xfrm>
          <a:prstGeom prst="rect">
            <a:avLst/>
          </a:prstGeom>
        </p:spPr>
      </p:pic>
      <p:pic>
        <p:nvPicPr>
          <p:cNvPr id="6" name="Afbeelding 5">
            <a:extLst>
              <a:ext uri="{FF2B5EF4-FFF2-40B4-BE49-F238E27FC236}">
                <a16:creationId xmlns:a16="http://schemas.microsoft.com/office/drawing/2014/main" id="{156327B5-6345-C848-43D4-D8150892C6AA}"/>
              </a:ext>
            </a:extLst>
          </p:cNvPr>
          <p:cNvPicPr>
            <a:picLocks noChangeAspect="1"/>
          </p:cNvPicPr>
          <p:nvPr/>
        </p:nvPicPr>
        <p:blipFill>
          <a:blip r:embed="rId3"/>
          <a:stretch>
            <a:fillRect/>
          </a:stretch>
        </p:blipFill>
        <p:spPr>
          <a:xfrm>
            <a:off x="7950883" y="4357512"/>
            <a:ext cx="3153884" cy="2094414"/>
          </a:xfrm>
          <a:prstGeom prst="rect">
            <a:avLst/>
          </a:prstGeom>
        </p:spPr>
      </p:pic>
    </p:spTree>
    <p:extLst>
      <p:ext uri="{BB962C8B-B14F-4D97-AF65-F5344CB8AC3E}">
        <p14:creationId xmlns:p14="http://schemas.microsoft.com/office/powerpoint/2010/main" val="190728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5CB19FD4-6BDA-85AB-C6C2-9C424E126DD6}"/>
              </a:ext>
            </a:extLst>
          </p:cNvPr>
          <p:cNvSpPr>
            <a:spLocks noGrp="1"/>
          </p:cNvSpPr>
          <p:nvPr>
            <p:ph type="subTitle" idx="1"/>
          </p:nvPr>
        </p:nvSpPr>
        <p:spPr>
          <a:xfrm>
            <a:off x="491377" y="843219"/>
            <a:ext cx="11254404" cy="5574490"/>
          </a:xfrm>
        </p:spPr>
        <p:txBody>
          <a:bodyPr>
            <a:noAutofit/>
          </a:bodyPr>
          <a:lstStyle/>
          <a:p>
            <a:pPr marL="342900" indent="-342900" algn="l">
              <a:buFont typeface="Wingdings" panose="05000000000000000000" pitchFamily="2" charset="2"/>
              <a:buChar char="q"/>
            </a:pPr>
            <a:r>
              <a:rPr lang="nl-NL" b="1" dirty="0">
                <a:latin typeface="Corbel" panose="020B0503020204020204" pitchFamily="34" charset="0"/>
              </a:rPr>
              <a:t>BIJ DE START (pilots 2020</a:t>
            </a:r>
            <a:r>
              <a:rPr lang="nl-NL" dirty="0">
                <a:latin typeface="Corbel" panose="020B0503020204020204" pitchFamily="34" charset="0"/>
              </a:rPr>
              <a:t>)</a:t>
            </a:r>
          </a:p>
          <a:p>
            <a:pPr marL="800100" lvl="1" indent="-342900" algn="l">
              <a:lnSpc>
                <a:spcPct val="100000"/>
              </a:lnSpc>
              <a:buSzPts val="1000"/>
              <a:buFont typeface="Wingdings" panose="05000000000000000000" pitchFamily="2" charset="2"/>
              <a:buChar char="§"/>
            </a:pPr>
            <a:r>
              <a:rPr lang="nl-NL" dirty="0">
                <a:effectLst/>
                <a:latin typeface="Corbel" panose="020B0503020204020204" pitchFamily="34" charset="0"/>
                <a:ea typeface="Times New Roman" panose="02020603050405020304" pitchFamily="18" charset="0"/>
                <a:cs typeface="Times New Roman" panose="02020603050405020304" pitchFamily="18" charset="0"/>
              </a:rPr>
              <a:t>de Transvaalbuurt (Oost)</a:t>
            </a:r>
          </a:p>
          <a:p>
            <a:pPr marL="800100" lvl="1" indent="-342900" algn="l">
              <a:lnSpc>
                <a:spcPct val="100000"/>
              </a:lnSpc>
              <a:buSzPts val="1000"/>
              <a:buFont typeface="Wingdings" panose="05000000000000000000" pitchFamily="2" charset="2"/>
              <a:buChar char="§"/>
            </a:pPr>
            <a:r>
              <a:rPr lang="nl-NL" dirty="0">
                <a:effectLst/>
                <a:latin typeface="Corbel" panose="020B0503020204020204" pitchFamily="34" charset="0"/>
                <a:ea typeface="Times New Roman" panose="02020603050405020304" pitchFamily="18" charset="0"/>
                <a:cs typeface="Times New Roman" panose="02020603050405020304" pitchFamily="18" charset="0"/>
              </a:rPr>
              <a:t>de H-Buurt en de Amsterdamse Poort (Zuidoost)</a:t>
            </a:r>
          </a:p>
          <a:p>
            <a:pPr marL="800100" lvl="1" indent="-342900" algn="l">
              <a:lnSpc>
                <a:spcPct val="100000"/>
              </a:lnSpc>
              <a:buSzPts val="1000"/>
              <a:buFont typeface="Wingdings" panose="05000000000000000000" pitchFamily="2" charset="2"/>
              <a:buChar char="§"/>
            </a:pPr>
            <a:r>
              <a:rPr lang="nl-NL" dirty="0">
                <a:effectLst/>
                <a:latin typeface="Corbel" panose="020B0503020204020204" pitchFamily="34" charset="0"/>
                <a:ea typeface="Times New Roman" panose="02020603050405020304" pitchFamily="18" charset="0"/>
                <a:cs typeface="Times New Roman" panose="02020603050405020304" pitchFamily="18" charset="0"/>
              </a:rPr>
              <a:t>Slotermeer-Zuid  (Nieuw-West)</a:t>
            </a:r>
          </a:p>
          <a:p>
            <a:pPr marL="800100" lvl="1" indent="-342900" algn="l">
              <a:lnSpc>
                <a:spcPct val="100000"/>
              </a:lnSpc>
              <a:buSzPts val="1000"/>
              <a:buFont typeface="Wingdings" panose="05000000000000000000" pitchFamily="2" charset="2"/>
              <a:buChar char="§"/>
            </a:pPr>
            <a:endParaRPr lang="nl-NL" dirty="0">
              <a:effectLst/>
              <a:latin typeface="Corbel" panose="020B0503020204020204" pitchFamily="34" charset="0"/>
              <a:ea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nl-NL" b="1" dirty="0">
                <a:latin typeface="Corbel" panose="020B0503020204020204" pitchFamily="34" charset="0"/>
              </a:rPr>
              <a:t>Periode 2023-2025</a:t>
            </a:r>
          </a:p>
          <a:p>
            <a:pPr marL="800100" lvl="1" indent="-342900" algn="l">
              <a:lnSpc>
                <a:spcPct val="100000"/>
              </a:lnSpc>
              <a:buSzPts val="1000"/>
              <a:buFont typeface="Wingdings" panose="05000000000000000000" pitchFamily="2" charset="2"/>
              <a:buChar char="§"/>
            </a:pPr>
            <a:r>
              <a:rPr lang="nl-NL" dirty="0">
                <a:effectLst/>
                <a:latin typeface="Corbel" panose="020B0503020204020204" pitchFamily="34" charset="0"/>
                <a:ea typeface="Times New Roman" panose="02020603050405020304" pitchFamily="18" charset="0"/>
                <a:cs typeface="Times New Roman" panose="02020603050405020304" pitchFamily="18" charset="0"/>
              </a:rPr>
              <a:t>De H-buurt</a:t>
            </a:r>
          </a:p>
          <a:p>
            <a:pPr marL="800100" lvl="1" indent="-342900" algn="l">
              <a:lnSpc>
                <a:spcPct val="100000"/>
              </a:lnSpc>
              <a:buSzPts val="1000"/>
              <a:buFont typeface="Wingdings" panose="05000000000000000000" pitchFamily="2" charset="2"/>
              <a:buChar char="§"/>
            </a:pPr>
            <a:r>
              <a:rPr lang="nl-NL" dirty="0">
                <a:effectLst/>
                <a:latin typeface="Corbel" panose="020B0503020204020204" pitchFamily="34" charset="0"/>
                <a:ea typeface="Times New Roman" panose="02020603050405020304" pitchFamily="18" charset="0"/>
                <a:cs typeface="Times New Roman" panose="02020603050405020304" pitchFamily="18" charset="0"/>
              </a:rPr>
              <a:t>Rijnbuurt West </a:t>
            </a:r>
            <a:r>
              <a:rPr lang="nl-NL" dirty="0">
                <a:latin typeface="Corbel" panose="020B0503020204020204" pitchFamily="34" charset="0"/>
                <a:ea typeface="Times New Roman" panose="02020603050405020304" pitchFamily="18" charset="0"/>
                <a:cs typeface="Times New Roman" panose="02020603050405020304" pitchFamily="18" charset="0"/>
              </a:rPr>
              <a:t>(</a:t>
            </a:r>
            <a:r>
              <a:rPr lang="nl-NL" dirty="0">
                <a:effectLst/>
                <a:latin typeface="Corbel" panose="020B0503020204020204" pitchFamily="34" charset="0"/>
                <a:ea typeface="Times New Roman" panose="02020603050405020304" pitchFamily="18" charset="0"/>
                <a:cs typeface="Times New Roman" panose="02020603050405020304" pitchFamily="18" charset="0"/>
              </a:rPr>
              <a:t>Zuid) </a:t>
            </a:r>
          </a:p>
          <a:p>
            <a:pPr marL="800100" lvl="1" indent="-342900" algn="l">
              <a:lnSpc>
                <a:spcPct val="100000"/>
              </a:lnSpc>
              <a:buSzPts val="1000"/>
              <a:buFont typeface="Wingdings" panose="05000000000000000000" pitchFamily="2" charset="2"/>
              <a:buChar char="§"/>
            </a:pPr>
            <a:r>
              <a:rPr lang="nl-NL" dirty="0">
                <a:latin typeface="Corbel" panose="020B0503020204020204" pitchFamily="34" charset="0"/>
                <a:ea typeface="Times New Roman" panose="02020603050405020304" pitchFamily="18" charset="0"/>
                <a:cs typeface="Times New Roman" panose="02020603050405020304" pitchFamily="18" charset="0"/>
              </a:rPr>
              <a:t>Wegener </a:t>
            </a:r>
            <a:r>
              <a:rPr lang="nl-NL" dirty="0" err="1">
                <a:latin typeface="Corbel" panose="020B0503020204020204" pitchFamily="34" charset="0"/>
                <a:ea typeface="Times New Roman" panose="02020603050405020304" pitchFamily="18" charset="0"/>
                <a:cs typeface="Times New Roman" panose="02020603050405020304" pitchFamily="18" charset="0"/>
              </a:rPr>
              <a:t>Sleeswijkbuurt</a:t>
            </a:r>
            <a:r>
              <a:rPr lang="nl-NL" dirty="0">
                <a:latin typeface="Corbel" panose="020B0503020204020204" pitchFamily="34" charset="0"/>
                <a:ea typeface="Times New Roman" panose="02020603050405020304" pitchFamily="18" charset="0"/>
                <a:cs typeface="Times New Roman" panose="02020603050405020304" pitchFamily="18" charset="0"/>
              </a:rPr>
              <a:t> (Nieuw-West)</a:t>
            </a:r>
          </a:p>
          <a:p>
            <a:pPr marL="800100" lvl="1" indent="-342900" algn="l">
              <a:lnSpc>
                <a:spcPct val="100000"/>
              </a:lnSpc>
              <a:buSzPts val="1000"/>
              <a:buFont typeface="Wingdings" panose="05000000000000000000" pitchFamily="2" charset="2"/>
              <a:buChar char="§"/>
            </a:pPr>
            <a:r>
              <a:rPr lang="nl-NL" dirty="0" err="1">
                <a:latin typeface="Corbel" panose="020B0503020204020204" pitchFamily="34" charset="0"/>
                <a:ea typeface="Times New Roman" panose="02020603050405020304" pitchFamily="18" charset="0"/>
                <a:cs typeface="Times New Roman" panose="02020603050405020304" pitchFamily="18" charset="0"/>
              </a:rPr>
              <a:t>Botteskerkbuurt</a:t>
            </a:r>
            <a:r>
              <a:rPr lang="nl-NL" dirty="0">
                <a:latin typeface="Corbel" panose="020B0503020204020204" pitchFamily="34" charset="0"/>
                <a:ea typeface="Times New Roman" panose="02020603050405020304" pitchFamily="18" charset="0"/>
                <a:cs typeface="Times New Roman" panose="02020603050405020304" pitchFamily="18" charset="0"/>
              </a:rPr>
              <a:t> (Nieuw-West, lopend)</a:t>
            </a:r>
          </a:p>
          <a:p>
            <a:pPr marL="800100" lvl="1" indent="-342900" algn="l">
              <a:lnSpc>
                <a:spcPct val="100000"/>
              </a:lnSpc>
              <a:buSzPts val="1000"/>
              <a:buFont typeface="Wingdings" panose="05000000000000000000" pitchFamily="2" charset="2"/>
              <a:buChar char="§"/>
            </a:pPr>
            <a:endParaRPr lang="nl-NL" dirty="0">
              <a:latin typeface="Corbel" panose="020B0503020204020204" pitchFamily="34" charset="0"/>
              <a:ea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nl-NL" b="1" dirty="0">
                <a:latin typeface="Corbel" panose="020B0503020204020204" pitchFamily="34" charset="0"/>
              </a:rPr>
              <a:t> Gewenst en/of in onderzoek</a:t>
            </a:r>
          </a:p>
          <a:p>
            <a:pPr marL="800100" lvl="1" indent="-342900" algn="l">
              <a:lnSpc>
                <a:spcPct val="100000"/>
              </a:lnSpc>
              <a:buSzPts val="1000"/>
              <a:buFont typeface="Wingdings" panose="05000000000000000000" pitchFamily="2" charset="2"/>
              <a:buChar char="§"/>
            </a:pPr>
            <a:r>
              <a:rPr lang="nl-NL" b="1" dirty="0">
                <a:solidFill>
                  <a:srgbClr val="FF0000"/>
                </a:solidFill>
                <a:effectLst/>
                <a:latin typeface="Corbel" panose="020B0503020204020204" pitchFamily="34" charset="0"/>
                <a:ea typeface="Times New Roman" panose="02020603050405020304" pitchFamily="18" charset="0"/>
                <a:cs typeface="Times New Roman" panose="02020603050405020304" pitchFamily="18" charset="0"/>
              </a:rPr>
              <a:t>Er zijn veel meer buurten waar de werkwijze Buurtbalans door </a:t>
            </a:r>
            <a:r>
              <a:rPr kumimoji="0" lang="nl-NL" b="1" i="0" u="none" strike="noStrike" kern="1200" cap="none" spc="0" normalizeH="0" baseline="0" noProof="0" dirty="0">
                <a:ln>
                  <a:noFill/>
                </a:ln>
                <a:solidFill>
                  <a:srgbClr val="FF0000"/>
                </a:solidFill>
                <a:effectLst/>
                <a:uLnTx/>
                <a:uFillTx/>
                <a:latin typeface="Corbel" panose="020B0503020204020204" pitchFamily="34" charset="0"/>
                <a:ea typeface="Times New Roman" panose="02020603050405020304" pitchFamily="18" charset="0"/>
                <a:cs typeface="Times New Roman" panose="02020603050405020304" pitchFamily="18" charset="0"/>
              </a:rPr>
              <a:t>de gebiedsprofessionals </a:t>
            </a:r>
            <a:r>
              <a:rPr lang="nl-NL" b="1" dirty="0">
                <a:solidFill>
                  <a:srgbClr val="FF0000"/>
                </a:solidFill>
                <a:effectLst/>
                <a:latin typeface="Corbel" panose="020B0503020204020204" pitchFamily="34" charset="0"/>
                <a:ea typeface="Times New Roman" panose="02020603050405020304" pitchFamily="18" charset="0"/>
                <a:cs typeface="Times New Roman" panose="02020603050405020304" pitchFamily="18" charset="0"/>
              </a:rPr>
              <a:t>gewenst is en/of in onderzoek is om het te implementeren !!!!!!!</a:t>
            </a:r>
            <a:endParaRPr lang="nl-NL" b="1" dirty="0">
              <a:solidFill>
                <a:srgbClr val="FF0000"/>
              </a:solidFill>
              <a:latin typeface="Corbel" panose="020B0503020204020204" pitchFamily="34" charset="0"/>
              <a:ea typeface="Times New Roman" panose="02020603050405020304" pitchFamily="18" charset="0"/>
              <a:cs typeface="Times New Roman" panose="02020603050405020304" pitchFamily="18" charset="0"/>
            </a:endParaRPr>
          </a:p>
          <a:p>
            <a:pPr marL="800100" lvl="1" indent="-342900" algn="l">
              <a:lnSpc>
                <a:spcPct val="100000"/>
              </a:lnSpc>
              <a:buSzPts val="1000"/>
              <a:buFont typeface="Wingdings" panose="05000000000000000000" pitchFamily="2" charset="2"/>
              <a:buChar char="§"/>
            </a:pPr>
            <a:endParaRPr lang="nl-NL" dirty="0">
              <a:latin typeface="Corbel" panose="020B0503020204020204" pitchFamily="34" charset="0"/>
              <a:ea typeface="Times New Roman" panose="02020603050405020304" pitchFamily="18" charset="0"/>
              <a:cs typeface="Times New Roman" panose="02020603050405020304" pitchFamily="18" charset="0"/>
            </a:endParaRPr>
          </a:p>
          <a:p>
            <a:pPr marL="800100" lvl="1" indent="-342900" algn="l">
              <a:lnSpc>
                <a:spcPct val="100000"/>
              </a:lnSpc>
              <a:buSzPts val="1000"/>
              <a:buFont typeface="Wingdings" panose="05000000000000000000" pitchFamily="2" charset="2"/>
              <a:buChar char="§"/>
            </a:pPr>
            <a:endParaRPr lang="nl-NL" dirty="0">
              <a:latin typeface="Corbel" panose="020B0503020204020204" pitchFamily="34" charset="0"/>
              <a:ea typeface="Times New Roman" panose="02020603050405020304" pitchFamily="18" charset="0"/>
              <a:cs typeface="Times New Roman" panose="02020603050405020304" pitchFamily="18" charset="0"/>
            </a:endParaRPr>
          </a:p>
          <a:p>
            <a:pPr marL="800100" lvl="1" indent="-342900" algn="l">
              <a:lnSpc>
                <a:spcPct val="160000"/>
              </a:lnSpc>
              <a:buSzPts val="1000"/>
              <a:buFont typeface="Wingdings" panose="05000000000000000000" pitchFamily="2" charset="2"/>
              <a:buChar char="§"/>
            </a:pPr>
            <a:endParaRPr lang="nl-NL" dirty="0">
              <a:effectLst/>
              <a:ea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endParaRPr lang="nl-NL" dirty="0"/>
          </a:p>
        </p:txBody>
      </p:sp>
      <p:sp>
        <p:nvSpPr>
          <p:cNvPr id="2" name="Titel 1">
            <a:extLst>
              <a:ext uri="{FF2B5EF4-FFF2-40B4-BE49-F238E27FC236}">
                <a16:creationId xmlns:a16="http://schemas.microsoft.com/office/drawing/2014/main" id="{8BEEC9B8-5A1C-12B8-9FDE-AF5D2B1674D1}"/>
              </a:ext>
            </a:extLst>
          </p:cNvPr>
          <p:cNvSpPr>
            <a:spLocks noGrp="1"/>
          </p:cNvSpPr>
          <p:nvPr>
            <p:ph type="ctrTitle"/>
          </p:nvPr>
        </p:nvSpPr>
        <p:spPr>
          <a:xfrm>
            <a:off x="592975" y="41017"/>
            <a:ext cx="8451273" cy="802202"/>
          </a:xfrm>
        </p:spPr>
        <p:txBody>
          <a:bodyPr>
            <a:normAutofit/>
          </a:bodyPr>
          <a:lstStyle/>
          <a:p>
            <a:pPr algn="l">
              <a:lnSpc>
                <a:spcPts val="1200"/>
              </a:lnSpc>
            </a:pPr>
            <a:r>
              <a:rPr lang="nl-NL" sz="4400" b="1" dirty="0">
                <a:solidFill>
                  <a:srgbClr val="FF0000"/>
                </a:solidFill>
                <a:latin typeface="Corbel" panose="020B0503020204020204" pitchFamily="34" charset="0"/>
                <a:ea typeface="Times New Roman" panose="02020603050405020304" pitchFamily="18" charset="0"/>
                <a:cs typeface="Times New Roman" panose="02020603050405020304" pitchFamily="18" charset="0"/>
              </a:rPr>
              <a:t>Buurtbalans in de praktijk</a:t>
            </a:r>
            <a:r>
              <a:rPr lang="nl-NL" sz="4400" b="1" dirty="0">
                <a:solidFill>
                  <a:srgbClr val="FF0000"/>
                </a:solidFill>
                <a:effectLst/>
                <a:latin typeface="Corbel" panose="020B0503020204020204" pitchFamily="34" charset="0"/>
                <a:ea typeface="Times New Roman" panose="02020603050405020304" pitchFamily="18" charset="0"/>
                <a:cs typeface="Times New Roman" panose="02020603050405020304" pitchFamily="18" charset="0"/>
              </a:rPr>
              <a:t> </a:t>
            </a:r>
            <a:endParaRPr lang="nl-NL" sz="4400" dirty="0">
              <a:solidFill>
                <a:srgbClr val="FF0000"/>
              </a:solidFill>
              <a:effectLst/>
              <a:latin typeface="Corbel" panose="020B0503020204020204" pitchFamily="34" charset="0"/>
              <a:ea typeface="Times New Roman" panose="02020603050405020304" pitchFamily="18" charset="0"/>
              <a:cs typeface="Times New Roman" panose="02020603050405020304" pitchFamily="18" charset="0"/>
            </a:endParaRPr>
          </a:p>
        </p:txBody>
      </p:sp>
      <p:pic>
        <p:nvPicPr>
          <p:cNvPr id="4" name="Afbeelding 3" descr="Afbeelding met tekst, Graphics, symbool, logo&#10;&#10;Automatisch gegenereerde beschrijving">
            <a:extLst>
              <a:ext uri="{FF2B5EF4-FFF2-40B4-BE49-F238E27FC236}">
                <a16:creationId xmlns:a16="http://schemas.microsoft.com/office/drawing/2014/main" id="{6C549CD5-B19A-D0E5-B61A-9C6CCEB770A0}"/>
              </a:ext>
            </a:extLst>
          </p:cNvPr>
          <p:cNvPicPr>
            <a:picLocks noChangeAspect="1"/>
          </p:cNvPicPr>
          <p:nvPr/>
        </p:nvPicPr>
        <p:blipFill>
          <a:blip r:embed="rId3"/>
          <a:stretch>
            <a:fillRect/>
          </a:stretch>
        </p:blipFill>
        <p:spPr>
          <a:xfrm>
            <a:off x="10301696" y="242604"/>
            <a:ext cx="1545683" cy="1545683"/>
          </a:xfrm>
          <a:prstGeom prst="rect">
            <a:avLst/>
          </a:prstGeom>
        </p:spPr>
      </p:pic>
      <p:sp>
        <p:nvSpPr>
          <p:cNvPr id="7" name="Tekstvak 6">
            <a:extLst>
              <a:ext uri="{FF2B5EF4-FFF2-40B4-BE49-F238E27FC236}">
                <a16:creationId xmlns:a16="http://schemas.microsoft.com/office/drawing/2014/main" id="{99634316-891D-29F4-8A14-0A20D9348E18}"/>
              </a:ext>
            </a:extLst>
          </p:cNvPr>
          <p:cNvSpPr txBox="1"/>
          <p:nvPr/>
        </p:nvSpPr>
        <p:spPr>
          <a:xfrm>
            <a:off x="7710309" y="2877459"/>
            <a:ext cx="4216092" cy="2000548"/>
          </a:xfrm>
          <a:prstGeom prst="rect">
            <a:avLst/>
          </a:prstGeom>
          <a:noFill/>
          <a:ln>
            <a:solidFill>
              <a:schemeClr val="tx1"/>
            </a:solidFill>
          </a:ln>
        </p:spPr>
        <p:txBody>
          <a:bodyPr wrap="square">
            <a:spAutoFit/>
          </a:bodyPr>
          <a:lstStyle/>
          <a:p>
            <a:pPr marL="0" lvl="1" defTabSz="685800">
              <a:buClr>
                <a:srgbClr val="FF0000"/>
              </a:buClr>
            </a:pPr>
            <a:endParaRPr lang="nl-NL" sz="1200" dirty="0">
              <a:solidFill>
                <a:srgbClr val="000000"/>
              </a:solidFill>
              <a:latin typeface="Corbel"/>
            </a:endParaRPr>
          </a:p>
          <a:p>
            <a:pPr marL="285750" lvl="1" indent="-285750" defTabSz="685800">
              <a:buClr>
                <a:srgbClr val="0070C0"/>
              </a:buClr>
              <a:buFont typeface="Wingdings" panose="05000000000000000000" pitchFamily="2" charset="2"/>
              <a:buChar char="Ø"/>
            </a:pPr>
            <a:r>
              <a:rPr lang="nl-NL" sz="1400" dirty="0">
                <a:solidFill>
                  <a:srgbClr val="000000"/>
                </a:solidFill>
                <a:latin typeface="Corbel"/>
              </a:rPr>
              <a:t>Ver gevorderde plannen inloophuis voor daklozen omgeving H-Buurt</a:t>
            </a:r>
          </a:p>
          <a:p>
            <a:pPr marL="285750" lvl="1" indent="-285750" defTabSz="685800">
              <a:buClr>
                <a:srgbClr val="0070C0"/>
              </a:buClr>
              <a:buFont typeface="Wingdings" panose="05000000000000000000" pitchFamily="2" charset="2"/>
              <a:buChar char="Ø"/>
            </a:pPr>
            <a:endParaRPr lang="nl-NL" sz="1400" dirty="0">
              <a:solidFill>
                <a:srgbClr val="000000"/>
              </a:solidFill>
              <a:latin typeface="Corbel"/>
            </a:endParaRPr>
          </a:p>
          <a:p>
            <a:pPr marL="285750" lvl="1" indent="-285750" defTabSz="685800">
              <a:buClr>
                <a:srgbClr val="0070C0"/>
              </a:buClr>
              <a:buFont typeface="Wingdings" panose="05000000000000000000" pitchFamily="2" charset="2"/>
              <a:buChar char="Ø"/>
            </a:pPr>
            <a:r>
              <a:rPr lang="nl-NL" sz="1400" dirty="0">
                <a:solidFill>
                  <a:srgbClr val="000000"/>
                </a:solidFill>
                <a:latin typeface="Corbel"/>
              </a:rPr>
              <a:t>Plannen realisatie Buurtkamer Rijnbuurt-West, </a:t>
            </a:r>
            <a:r>
              <a:rPr lang="nl-NL" sz="1400" dirty="0" err="1">
                <a:solidFill>
                  <a:srgbClr val="000000"/>
                </a:solidFill>
                <a:latin typeface="Corbel"/>
              </a:rPr>
              <a:t>integralere</a:t>
            </a:r>
            <a:r>
              <a:rPr lang="nl-NL" sz="1400" dirty="0">
                <a:solidFill>
                  <a:srgbClr val="000000"/>
                </a:solidFill>
                <a:latin typeface="Corbel"/>
              </a:rPr>
              <a:t> programmering</a:t>
            </a:r>
          </a:p>
          <a:p>
            <a:pPr marL="285750" lvl="1" indent="-285750" defTabSz="685800">
              <a:buClr>
                <a:srgbClr val="0070C0"/>
              </a:buClr>
              <a:buFont typeface="Wingdings" panose="05000000000000000000" pitchFamily="2" charset="2"/>
              <a:buChar char="Ø"/>
            </a:pPr>
            <a:endParaRPr lang="nl-NL" sz="1400" dirty="0">
              <a:solidFill>
                <a:srgbClr val="000000"/>
              </a:solidFill>
              <a:latin typeface="Corbel"/>
            </a:endParaRPr>
          </a:p>
          <a:p>
            <a:pPr marL="285750" lvl="1" indent="-285750" defTabSz="685800">
              <a:buClr>
                <a:srgbClr val="0070C0"/>
              </a:buClr>
              <a:buFont typeface="Wingdings" panose="05000000000000000000" pitchFamily="2" charset="2"/>
              <a:buChar char="Ø"/>
            </a:pPr>
            <a:r>
              <a:rPr lang="nl-NL" sz="1400" dirty="0">
                <a:solidFill>
                  <a:srgbClr val="000000"/>
                </a:solidFill>
                <a:latin typeface="Corbel"/>
              </a:rPr>
              <a:t>Input plannen sociale en stedelijke vernieuwing Wegener-</a:t>
            </a:r>
            <a:r>
              <a:rPr lang="nl-NL" sz="1400" dirty="0" err="1">
                <a:solidFill>
                  <a:srgbClr val="000000"/>
                </a:solidFill>
                <a:latin typeface="Corbel"/>
              </a:rPr>
              <a:t>Sleeswijkbuurt</a:t>
            </a:r>
            <a:r>
              <a:rPr lang="nl-NL" sz="1400" dirty="0">
                <a:solidFill>
                  <a:srgbClr val="000000"/>
                </a:solidFill>
                <a:latin typeface="Corbel"/>
              </a:rPr>
              <a:t> (G,S)</a:t>
            </a:r>
          </a:p>
        </p:txBody>
      </p:sp>
      <p:sp>
        <p:nvSpPr>
          <p:cNvPr id="8" name="Pijl: rechts 7">
            <a:extLst>
              <a:ext uri="{FF2B5EF4-FFF2-40B4-BE49-F238E27FC236}">
                <a16:creationId xmlns:a16="http://schemas.microsoft.com/office/drawing/2014/main" id="{478AAA72-4EE7-9A86-3D6D-D8A2C0D5B7FD}"/>
              </a:ext>
            </a:extLst>
          </p:cNvPr>
          <p:cNvSpPr/>
          <p:nvPr/>
        </p:nvSpPr>
        <p:spPr>
          <a:xfrm>
            <a:off x="6118579" y="3369733"/>
            <a:ext cx="1309510" cy="508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D955F5FF-6BEF-5575-801E-40CCF599A8C9}"/>
              </a:ext>
            </a:extLst>
          </p:cNvPr>
          <p:cNvSpPr txBox="1"/>
          <p:nvPr/>
        </p:nvSpPr>
        <p:spPr>
          <a:xfrm>
            <a:off x="7202311" y="2504277"/>
            <a:ext cx="4216092" cy="369332"/>
          </a:xfrm>
          <a:prstGeom prst="rect">
            <a:avLst/>
          </a:prstGeom>
          <a:noFill/>
        </p:spPr>
        <p:txBody>
          <a:bodyPr wrap="square">
            <a:spAutoFit/>
          </a:bodyPr>
          <a:lstStyle/>
          <a:p>
            <a:pPr lvl="1" algn="l">
              <a:lnSpc>
                <a:spcPct val="100000"/>
              </a:lnSpc>
              <a:buSzPts val="1000"/>
            </a:pPr>
            <a:r>
              <a:rPr lang="nl-NL" b="1" dirty="0">
                <a:solidFill>
                  <a:srgbClr val="0070C0"/>
                </a:solidFill>
              </a:rPr>
              <a:t>Voorbeelden impact</a:t>
            </a:r>
            <a:endParaRPr lang="nl-NL" b="1" dirty="0">
              <a:solidFill>
                <a:srgbClr val="0070C0"/>
              </a:solidFill>
              <a:effectLst/>
              <a:latin typeface="Corbel" panose="020B0503020204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754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fade">
                                      <p:cBhvr>
                                        <p:cTn id="24" dur="1000"/>
                                        <p:tgtEl>
                                          <p:spTgt spid="3">
                                            <p:txEl>
                                              <p:pRg st="11" end="11"/>
                                            </p:txEl>
                                          </p:spTgt>
                                        </p:tgtEl>
                                      </p:cBhvr>
                                    </p:animEffect>
                                    <p:anim calcmode="lin" valueType="num">
                                      <p:cBhvr>
                                        <p:cTn id="2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Effect transition="in" filter="fade">
                                      <p:cBhvr>
                                        <p:cTn id="29" dur="1000"/>
                                        <p:tgtEl>
                                          <p:spTgt spid="3">
                                            <p:txEl>
                                              <p:pRg st="12" end="12"/>
                                            </p:txEl>
                                          </p:spTgt>
                                        </p:tgtEl>
                                      </p:cBhvr>
                                    </p:animEffect>
                                    <p:anim calcmode="lin" valueType="num">
                                      <p:cBhvr>
                                        <p:cTn id="3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EC9B8-5A1C-12B8-9FDE-AF5D2B1674D1}"/>
              </a:ext>
            </a:extLst>
          </p:cNvPr>
          <p:cNvSpPr>
            <a:spLocks noGrp="1"/>
          </p:cNvSpPr>
          <p:nvPr>
            <p:ph type="ctrTitle"/>
          </p:nvPr>
        </p:nvSpPr>
        <p:spPr>
          <a:xfrm>
            <a:off x="592975" y="463376"/>
            <a:ext cx="8451273" cy="685244"/>
          </a:xfrm>
        </p:spPr>
        <p:txBody>
          <a:bodyPr>
            <a:normAutofit/>
          </a:bodyPr>
          <a:lstStyle/>
          <a:p>
            <a:pPr algn="l">
              <a:lnSpc>
                <a:spcPts val="1200"/>
              </a:lnSpc>
            </a:pPr>
            <a:r>
              <a:rPr lang="nl-NL" sz="4400" b="1" dirty="0">
                <a:solidFill>
                  <a:srgbClr val="FF0000"/>
                </a:solidFill>
                <a:effectLst/>
                <a:latin typeface="Corbel" panose="020B0503020204020204" pitchFamily="34" charset="0"/>
                <a:ea typeface="Times New Roman" panose="02020603050405020304" pitchFamily="18" charset="0"/>
                <a:cs typeface="Times New Roman" panose="02020603050405020304" pitchFamily="18" charset="0"/>
              </a:rPr>
              <a:t>Buurtbalans starten in een buurt? </a:t>
            </a:r>
            <a:endParaRPr lang="nl-NL" sz="4400" dirty="0">
              <a:solidFill>
                <a:srgbClr val="FF0000"/>
              </a:solidFill>
              <a:effectLst/>
              <a:latin typeface="Corbel" panose="020B0503020204020204" pitchFamily="34" charset="0"/>
              <a:ea typeface="Times New Roman" panose="02020603050405020304" pitchFamily="18" charset="0"/>
              <a:cs typeface="Times New Roman" panose="02020603050405020304" pitchFamily="18" charset="0"/>
            </a:endParaRPr>
          </a:p>
        </p:txBody>
      </p:sp>
      <p:sp>
        <p:nvSpPr>
          <p:cNvPr id="3" name="Ondertitel 2">
            <a:extLst>
              <a:ext uri="{FF2B5EF4-FFF2-40B4-BE49-F238E27FC236}">
                <a16:creationId xmlns:a16="http://schemas.microsoft.com/office/drawing/2014/main" id="{5CB19FD4-6BDA-85AB-C6C2-9C424E126DD6}"/>
              </a:ext>
            </a:extLst>
          </p:cNvPr>
          <p:cNvSpPr>
            <a:spLocks noGrp="1"/>
          </p:cNvSpPr>
          <p:nvPr>
            <p:ph type="subTitle" idx="1"/>
          </p:nvPr>
        </p:nvSpPr>
        <p:spPr>
          <a:xfrm>
            <a:off x="717151" y="1300441"/>
            <a:ext cx="10571737" cy="4952083"/>
          </a:xfrm>
        </p:spPr>
        <p:txBody>
          <a:bodyPr>
            <a:normAutofit/>
          </a:bodyPr>
          <a:lstStyle/>
          <a:p>
            <a:pPr marL="342900" indent="-342900" algn="l">
              <a:lnSpc>
                <a:spcPct val="100000"/>
              </a:lnSpc>
              <a:buFont typeface="Wingdings" panose="05000000000000000000" pitchFamily="2" charset="2"/>
              <a:buChar char="§"/>
            </a:pPr>
            <a:r>
              <a:rPr lang="nl-NL" sz="2800" dirty="0">
                <a:latin typeface="Corbel" panose="020B0503020204020204" pitchFamily="34" charset="0"/>
              </a:rPr>
              <a:t>Iedereen kan initiatiefnemer zijn! </a:t>
            </a:r>
          </a:p>
          <a:p>
            <a:pPr marL="342900" indent="-342900" algn="l">
              <a:lnSpc>
                <a:spcPct val="100000"/>
              </a:lnSpc>
              <a:buFont typeface="Wingdings" panose="05000000000000000000" pitchFamily="2" charset="2"/>
              <a:buChar char="§"/>
            </a:pPr>
            <a:r>
              <a:rPr lang="nl-NL" sz="2800" dirty="0">
                <a:latin typeface="Corbel" panose="020B0503020204020204" pitchFamily="34" charset="0"/>
              </a:rPr>
              <a:t>Stappenplan </a:t>
            </a:r>
          </a:p>
          <a:p>
            <a:pPr marL="342900" indent="-342900" algn="l">
              <a:lnSpc>
                <a:spcPct val="100000"/>
              </a:lnSpc>
              <a:buFont typeface="Wingdings" panose="05000000000000000000" pitchFamily="2" charset="2"/>
              <a:buChar char="§"/>
            </a:pPr>
            <a:r>
              <a:rPr lang="nl-NL" sz="2800" dirty="0">
                <a:latin typeface="Corbel" panose="020B0503020204020204" pitchFamily="34" charset="0"/>
              </a:rPr>
              <a:t>Ambassadeurs die ervaringen delen</a:t>
            </a:r>
          </a:p>
          <a:p>
            <a:pPr marL="342900" indent="-342900" algn="l">
              <a:lnSpc>
                <a:spcPct val="100000"/>
              </a:lnSpc>
              <a:buFont typeface="Wingdings" panose="05000000000000000000" pitchFamily="2" charset="2"/>
              <a:buChar char="§"/>
            </a:pPr>
            <a:r>
              <a:rPr lang="nl-NL" sz="2800" dirty="0">
                <a:latin typeface="Corbel" panose="020B0503020204020204" pitchFamily="34" charset="0"/>
              </a:rPr>
              <a:t>Leernetwerk: meld je aan!</a:t>
            </a:r>
          </a:p>
          <a:p>
            <a:pPr marL="342900" indent="-342900" algn="l">
              <a:lnSpc>
                <a:spcPct val="100000"/>
              </a:lnSpc>
              <a:buFont typeface="Wingdings" panose="05000000000000000000" pitchFamily="2" charset="2"/>
              <a:buChar char="§"/>
            </a:pPr>
            <a:r>
              <a:rPr lang="nl-NL" sz="2800" dirty="0">
                <a:latin typeface="Corbel" panose="020B0503020204020204" pitchFamily="34" charset="0"/>
                <a:hlinkClick r:id="rId2"/>
              </a:rPr>
              <a:t>De website </a:t>
            </a:r>
            <a:endParaRPr lang="nl-NL" sz="2800" dirty="0">
              <a:latin typeface="Corbel" panose="020B0503020204020204" pitchFamily="34" charset="0"/>
            </a:endParaRPr>
          </a:p>
          <a:p>
            <a:pPr marL="342900" indent="-342900" algn="l">
              <a:lnSpc>
                <a:spcPct val="100000"/>
              </a:lnSpc>
              <a:buFont typeface="Wingdings" panose="05000000000000000000" pitchFamily="2" charset="2"/>
              <a:buChar char="§"/>
            </a:pPr>
            <a:endParaRPr lang="nl-NL" sz="2800" dirty="0">
              <a:latin typeface="Corbel" panose="020B0503020204020204" pitchFamily="34" charset="0"/>
            </a:endParaRPr>
          </a:p>
          <a:p>
            <a:pPr marL="342900" indent="-342900" algn="l">
              <a:lnSpc>
                <a:spcPct val="100000"/>
              </a:lnSpc>
              <a:buFont typeface="Wingdings" panose="05000000000000000000" pitchFamily="2" charset="2"/>
              <a:buChar char="§"/>
            </a:pPr>
            <a:endParaRPr lang="nl-NL" sz="2800" dirty="0">
              <a:latin typeface="Corbel" panose="020B0503020204020204" pitchFamily="34" charset="0"/>
            </a:endParaRPr>
          </a:p>
          <a:p>
            <a:pPr algn="l">
              <a:lnSpc>
                <a:spcPct val="100000"/>
              </a:lnSpc>
            </a:pPr>
            <a:r>
              <a:rPr lang="nl-NL" sz="2800" b="1" dirty="0">
                <a:solidFill>
                  <a:srgbClr val="FF0000"/>
                </a:solidFill>
                <a:latin typeface="Corbel" panose="020B0503020204020204" pitchFamily="34" charset="0"/>
              </a:rPr>
              <a:t>Voor vragen</a:t>
            </a:r>
          </a:p>
          <a:p>
            <a:pPr marL="342900" indent="-342900" algn="l">
              <a:lnSpc>
                <a:spcPct val="100000"/>
              </a:lnSpc>
              <a:buFont typeface="Wingdings" panose="05000000000000000000" pitchFamily="2" charset="2"/>
              <a:buChar char="§"/>
            </a:pPr>
            <a:r>
              <a:rPr lang="nl-NL" sz="2800" dirty="0">
                <a:latin typeface="Corbel" panose="020B0503020204020204" pitchFamily="34" charset="0"/>
              </a:rPr>
              <a:t>Neem contact op met Buurtbalans: </a:t>
            </a:r>
            <a:r>
              <a:rPr lang="nl-NL" sz="2800" dirty="0">
                <a:latin typeface="Corbel" panose="020B0503020204020204" pitchFamily="34" charset="0"/>
                <a:hlinkClick r:id="rId3"/>
              </a:rPr>
              <a:t>buurtbalans@amsterdam.nl</a:t>
            </a:r>
            <a:endParaRPr lang="nl-NL" sz="2800" dirty="0">
              <a:latin typeface="Corbel" panose="020B0503020204020204" pitchFamily="34" charset="0"/>
            </a:endParaRPr>
          </a:p>
          <a:p>
            <a:pPr marL="342900" indent="-342900" algn="l">
              <a:lnSpc>
                <a:spcPct val="100000"/>
              </a:lnSpc>
              <a:buFont typeface="Wingdings" panose="05000000000000000000" pitchFamily="2" charset="2"/>
              <a:buChar char="§"/>
            </a:pPr>
            <a:endParaRPr lang="nl-NL" sz="2800" dirty="0">
              <a:latin typeface="Corbel" panose="020B0503020204020204" pitchFamily="34" charset="0"/>
            </a:endParaRPr>
          </a:p>
          <a:p>
            <a:pPr marL="342900" indent="-342900" algn="l">
              <a:lnSpc>
                <a:spcPct val="100000"/>
              </a:lnSpc>
              <a:buFont typeface="Wingdings" panose="05000000000000000000" pitchFamily="2" charset="2"/>
              <a:buChar char="§"/>
            </a:pPr>
            <a:endParaRPr lang="nl-NL" sz="2800" dirty="0">
              <a:latin typeface="Corbel" panose="020B0503020204020204" pitchFamily="34" charset="0"/>
            </a:endParaRPr>
          </a:p>
          <a:p>
            <a:pPr marL="342900" indent="-342900" algn="l">
              <a:buFont typeface="Wingdings" panose="05000000000000000000" pitchFamily="2" charset="2"/>
              <a:buChar char="§"/>
            </a:pPr>
            <a:endParaRPr lang="nl-NL" sz="2200" dirty="0"/>
          </a:p>
          <a:p>
            <a:pPr marL="342900" indent="-342900" algn="l">
              <a:buFont typeface="Wingdings" panose="05000000000000000000" pitchFamily="2" charset="2"/>
              <a:buChar char="§"/>
            </a:pPr>
            <a:endParaRPr lang="nl-NL" sz="2200" dirty="0"/>
          </a:p>
          <a:p>
            <a:pPr algn="l"/>
            <a:endParaRPr lang="nl-NL" dirty="0"/>
          </a:p>
        </p:txBody>
      </p:sp>
      <p:pic>
        <p:nvPicPr>
          <p:cNvPr id="4" name="Afbeelding 3" descr="Afbeelding met kleding, tafel, tekenfilm, persoon&#10;&#10;Automatisch gegenereerde beschrijving">
            <a:extLst>
              <a:ext uri="{FF2B5EF4-FFF2-40B4-BE49-F238E27FC236}">
                <a16:creationId xmlns:a16="http://schemas.microsoft.com/office/drawing/2014/main" id="{5AC5E056-6039-71B2-5FFE-B85CC67F47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676" y="2246489"/>
            <a:ext cx="4080496" cy="2961548"/>
          </a:xfrm>
          <a:prstGeom prst="rect">
            <a:avLst/>
          </a:prstGeom>
        </p:spPr>
      </p:pic>
      <p:pic>
        <p:nvPicPr>
          <p:cNvPr id="5" name="Afbeelding 4" descr="Afbeelding met tekst, Graphics, symbool, logo&#10;&#10;Automatisch gegenereerde beschrijving">
            <a:extLst>
              <a:ext uri="{FF2B5EF4-FFF2-40B4-BE49-F238E27FC236}">
                <a16:creationId xmlns:a16="http://schemas.microsoft.com/office/drawing/2014/main" id="{BAD56D18-94C7-84BA-57AE-EE68E9181D0B}"/>
              </a:ext>
            </a:extLst>
          </p:cNvPr>
          <p:cNvPicPr>
            <a:picLocks noChangeAspect="1"/>
          </p:cNvPicPr>
          <p:nvPr/>
        </p:nvPicPr>
        <p:blipFill>
          <a:blip r:embed="rId5"/>
          <a:stretch>
            <a:fillRect/>
          </a:stretch>
        </p:blipFill>
        <p:spPr>
          <a:xfrm>
            <a:off x="10284176" y="215354"/>
            <a:ext cx="1510785" cy="1510785"/>
          </a:xfrm>
          <a:prstGeom prst="rect">
            <a:avLst/>
          </a:prstGeom>
        </p:spPr>
      </p:pic>
    </p:spTree>
    <p:extLst>
      <p:ext uri="{BB962C8B-B14F-4D97-AF65-F5344CB8AC3E}">
        <p14:creationId xmlns:p14="http://schemas.microsoft.com/office/powerpoint/2010/main" val="240812792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lank">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3075</TotalTime>
  <Words>643</Words>
  <Application>Microsoft Office PowerPoint</Application>
  <PresentationFormat>Breedbeeld</PresentationFormat>
  <Paragraphs>136</Paragraphs>
  <Slides>11</Slides>
  <Notes>2</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11</vt:i4>
      </vt:variant>
    </vt:vector>
  </HeadingPairs>
  <TitlesOfParts>
    <vt:vector size="19" baseType="lpstr">
      <vt:lpstr>Arial</vt:lpstr>
      <vt:lpstr>Calibri</vt:lpstr>
      <vt:lpstr>Calibri Light</vt:lpstr>
      <vt:lpstr>Corbel</vt:lpstr>
      <vt:lpstr>Times New Roman</vt:lpstr>
      <vt:lpstr>Wingdings</vt:lpstr>
      <vt:lpstr>Kantoorthema</vt:lpstr>
      <vt:lpstr>3_blank</vt:lpstr>
      <vt:lpstr>Buurtbalans: samen werken aan vitale buurten</vt:lpstr>
      <vt:lpstr>Wat is Buurtbalans? </vt:lpstr>
      <vt:lpstr>Werkwijze BuurtBalans</vt:lpstr>
      <vt:lpstr>PowerPoint-presentatie</vt:lpstr>
      <vt:lpstr>PowerPoint-presentatie</vt:lpstr>
      <vt:lpstr>Meerwaarde Buurtbalans</vt:lpstr>
      <vt:lpstr>PowerPoint-presentatie</vt:lpstr>
      <vt:lpstr>Buurtbalans in de praktijk </vt:lpstr>
      <vt:lpstr>Buurtbalans starten in een buurt? </vt:lpstr>
      <vt:lpstr>Ondersteuning en hulpmiddelen  </vt:lpstr>
      <vt:lpstr>BuurtBalans: samen weet je meer!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Buurtbalans: werken aan sterke en leefbare buurten</dc:title>
  <dc:creator>Rasing, Margot</dc:creator>
  <cp:lastModifiedBy>Oude Ophuis, Roland</cp:lastModifiedBy>
  <cp:revision>101</cp:revision>
  <dcterms:created xsi:type="dcterms:W3CDTF">2023-08-17T13:32:32Z</dcterms:created>
  <dcterms:modified xsi:type="dcterms:W3CDTF">2025-02-28T13:16:30Z</dcterms:modified>
</cp:coreProperties>
</file>